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5.xml" ContentType="application/vnd.openxmlformats-officedocument.drawingml.chart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64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87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</p:sldIdLst>
  <p:sldSz cx="9144000" cy="5715000" type="screen16x10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ABFCF23-3B69-468F-B69F-88F6DE6A72F2}" styleName="Estilo medio 1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637" autoAdjust="0"/>
    <p:restoredTop sz="94655"/>
  </p:normalViewPr>
  <p:slideViewPr>
    <p:cSldViewPr snapToGrid="0" snapToObjects="1">
      <p:cViewPr varScale="1">
        <p:scale>
          <a:sx n="84" d="100"/>
          <a:sy n="84" d="100"/>
        </p:scale>
        <p:origin x="420" y="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Hoja_de_c_lculo_de_Microsoft_Excel1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latta\Documents\2018\Estadisticas\inscritos%202017-1,%202%20y%202018-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'[datos regionalizacion_VERSION_3.xlsx]Hoja2'!$C$4:$C$10</c:f>
              <c:strCache>
                <c:ptCount val="7"/>
                <c:pt idx="0">
                  <c:v>AMB</c:v>
                </c:pt>
                <c:pt idx="1">
                  <c:v>OTROS MUN ATL</c:v>
                </c:pt>
                <c:pt idx="2">
                  <c:v>BOLÍVAR</c:v>
                </c:pt>
                <c:pt idx="3">
                  <c:v>OTROS</c:v>
                </c:pt>
                <c:pt idx="4">
                  <c:v>MAGDALENA</c:v>
                </c:pt>
                <c:pt idx="5">
                  <c:v>CESAR</c:v>
                </c:pt>
                <c:pt idx="6">
                  <c:v>SAN ANDRÉS</c:v>
                </c:pt>
              </c:strCache>
            </c:strRef>
          </c:cat>
          <c:val>
            <c:numRef>
              <c:f>'[datos regionalizacion_VERSION_3.xlsx]Hoja2'!$D$4:$D$10</c:f>
              <c:numCache>
                <c:formatCode>General</c:formatCode>
                <c:ptCount val="7"/>
                <c:pt idx="0">
                  <c:v>18673</c:v>
                </c:pt>
                <c:pt idx="1">
                  <c:v>2174</c:v>
                </c:pt>
                <c:pt idx="2">
                  <c:v>1008</c:v>
                </c:pt>
                <c:pt idx="3">
                  <c:v>710</c:v>
                </c:pt>
                <c:pt idx="4">
                  <c:v>386</c:v>
                </c:pt>
                <c:pt idx="5">
                  <c:v>135</c:v>
                </c:pt>
                <c:pt idx="6">
                  <c:v>20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Hoja1!$G$21</c:f>
              <c:strCache>
                <c:ptCount val="1"/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Hoja1!$F$22:$F$23</c:f>
              <c:strCache>
                <c:ptCount val="2"/>
                <c:pt idx="0">
                  <c:v>Estudiantes Otros Municipios</c:v>
                </c:pt>
                <c:pt idx="1">
                  <c:v>Estudiantes AMB</c:v>
                </c:pt>
              </c:strCache>
            </c:strRef>
          </c:cat>
          <c:val>
            <c:numRef>
              <c:f>Hoja1!$G$22:$G$23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Esquema de Financiamiento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Hoja1!$A$2:$A$5</c:f>
              <c:strCache>
                <c:ptCount val="3"/>
                <c:pt idx="0">
                  <c:v>Gobernación</c:v>
                </c:pt>
                <c:pt idx="1">
                  <c:v>MinCultura</c:v>
                </c:pt>
                <c:pt idx="2">
                  <c:v>Estudiantes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3"/>
                <c:pt idx="0">
                  <c:v>60</c:v>
                </c:pt>
                <c:pt idx="1">
                  <c:v>30</c:v>
                </c:pt>
                <c:pt idx="2">
                  <c:v>10</c:v>
                </c:pt>
              </c:numCache>
            </c:numRef>
          </c:val>
          <c:extLst/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O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Hoja4!$G$81:$G$110</c:f>
              <c:strCache>
                <c:ptCount val="30"/>
                <c:pt idx="0">
                  <c:v>LIC ESPAÑOL Y LITERATURA</c:v>
                </c:pt>
                <c:pt idx="1">
                  <c:v>LIC EDUCACION ARTISTICA</c:v>
                </c:pt>
                <c:pt idx="2">
                  <c:v>ECONOMIA</c:v>
                </c:pt>
                <c:pt idx="3">
                  <c:v>LIC BIOLOGIA Y QUIMICA</c:v>
                </c:pt>
                <c:pt idx="4">
                  <c:v>INGENIERIA QUIMICA</c:v>
                </c:pt>
                <c:pt idx="5">
                  <c:v>INGENIERIA PROD AGROINDUSTRIAL</c:v>
                </c:pt>
                <c:pt idx="6">
                  <c:v>BIOLOGIA</c:v>
                </c:pt>
                <c:pt idx="7">
                  <c:v>TEC MODELADO DIGITAL ARQUITECT</c:v>
                </c:pt>
                <c:pt idx="8">
                  <c:v>LIC HUMANIDADES Y LENGUA CASTELLANA</c:v>
                </c:pt>
                <c:pt idx="9">
                  <c:v>LIC IDIOMAS EXTRANJEROS</c:v>
                </c:pt>
                <c:pt idx="10">
                  <c:v>LIC CIENCIAS SOCIALES</c:v>
                </c:pt>
                <c:pt idx="11">
                  <c:v>FARMACIA</c:v>
                </c:pt>
                <c:pt idx="12">
                  <c:v>TEC TRANSF PRODUCTOS AGROPEC</c:v>
                </c:pt>
                <c:pt idx="13">
                  <c:v>LIC CULTURA FISICA, RECREACION Y DEPORTES</c:v>
                </c:pt>
                <c:pt idx="14">
                  <c:v>LIC LENGUAS EXTRANJERAS ENF INGLES Y FRANCES</c:v>
                </c:pt>
                <c:pt idx="15">
                  <c:v>ARQUITECTURA</c:v>
                </c:pt>
                <c:pt idx="16">
                  <c:v>INGENIERIA MECANICA</c:v>
                </c:pt>
                <c:pt idx="17">
                  <c:v>LIC EDUCACION FISICA, RECREACION Y DEPORTES</c:v>
                </c:pt>
                <c:pt idx="18">
                  <c:v>LIC EDUCACION INFANTIL</c:v>
                </c:pt>
                <c:pt idx="19">
                  <c:v>TEC PRO EXPRESION GRAFICA ARQUITECTONICA</c:v>
                </c:pt>
                <c:pt idx="20">
                  <c:v>LIC MATEMATICAS</c:v>
                </c:pt>
                <c:pt idx="21">
                  <c:v>INGENIERIA INDUSTRIAL</c:v>
                </c:pt>
                <c:pt idx="22">
                  <c:v>ADMINISTRACION DE EMPRESAS</c:v>
                </c:pt>
                <c:pt idx="23">
                  <c:v>TEC PRO BIOTRANSFORMACION DE RESIDUOS ORGANICOS</c:v>
                </c:pt>
                <c:pt idx="24">
                  <c:v>DERECHO</c:v>
                </c:pt>
                <c:pt idx="25">
                  <c:v>CONTADURIA PUBLICA</c:v>
                </c:pt>
                <c:pt idx="26">
                  <c:v>TEC SEGURIDAD ALIMENTARIA Y NUTRIC</c:v>
                </c:pt>
                <c:pt idx="27">
                  <c:v>NUTRICION Y DIETETICA</c:v>
                </c:pt>
                <c:pt idx="28">
                  <c:v>TEC PRO CONSTRUCCION PROYECTOS ARQUITECTONICOS</c:v>
                </c:pt>
                <c:pt idx="29">
                  <c:v>TEC PRO PROCESAMIENTO Y CALIDAD NUTRICIONAL DE ALIMENTOS</c:v>
                </c:pt>
              </c:strCache>
            </c:strRef>
          </c:cat>
          <c:val>
            <c:numRef>
              <c:f>Hoja4!$K$81:$K$110</c:f>
              <c:numCache>
                <c:formatCode>0</c:formatCode>
                <c:ptCount val="30"/>
                <c:pt idx="0">
                  <c:v>6</c:v>
                </c:pt>
                <c:pt idx="1">
                  <c:v>6</c:v>
                </c:pt>
                <c:pt idx="2">
                  <c:v>6</c:v>
                </c:pt>
                <c:pt idx="3">
                  <c:v>6.666666666666667</c:v>
                </c:pt>
                <c:pt idx="4">
                  <c:v>8.3333333333333339</c:v>
                </c:pt>
                <c:pt idx="5">
                  <c:v>8.6666666666666661</c:v>
                </c:pt>
                <c:pt idx="6">
                  <c:v>9</c:v>
                </c:pt>
                <c:pt idx="7">
                  <c:v>9</c:v>
                </c:pt>
                <c:pt idx="8">
                  <c:v>9.6666666666666661</c:v>
                </c:pt>
                <c:pt idx="9">
                  <c:v>12</c:v>
                </c:pt>
                <c:pt idx="10">
                  <c:v>14.333333333333334</c:v>
                </c:pt>
                <c:pt idx="11">
                  <c:v>16</c:v>
                </c:pt>
                <c:pt idx="12">
                  <c:v>16.666666666666668</c:v>
                </c:pt>
                <c:pt idx="13">
                  <c:v>17.333333333333332</c:v>
                </c:pt>
                <c:pt idx="14">
                  <c:v>19.666666666666668</c:v>
                </c:pt>
                <c:pt idx="15">
                  <c:v>27</c:v>
                </c:pt>
                <c:pt idx="16">
                  <c:v>27.333333333333332</c:v>
                </c:pt>
                <c:pt idx="17">
                  <c:v>34</c:v>
                </c:pt>
                <c:pt idx="18">
                  <c:v>42.333333333333336</c:v>
                </c:pt>
                <c:pt idx="19">
                  <c:v>44.333333333333336</c:v>
                </c:pt>
                <c:pt idx="20">
                  <c:v>49.666666666666664</c:v>
                </c:pt>
                <c:pt idx="21">
                  <c:v>56.333333333333336</c:v>
                </c:pt>
                <c:pt idx="22">
                  <c:v>59</c:v>
                </c:pt>
                <c:pt idx="23">
                  <c:v>65</c:v>
                </c:pt>
                <c:pt idx="24">
                  <c:v>65.333333333333329</c:v>
                </c:pt>
                <c:pt idx="25">
                  <c:v>68</c:v>
                </c:pt>
                <c:pt idx="26">
                  <c:v>77.666666666666671</c:v>
                </c:pt>
                <c:pt idx="27">
                  <c:v>92.333333333333329</c:v>
                </c:pt>
                <c:pt idx="28">
                  <c:v>97.333333333333329</c:v>
                </c:pt>
                <c:pt idx="29">
                  <c:v>117.33333333333333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982-4856-8475-EE011166E255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346171224"/>
        <c:axId val="345264008"/>
      </c:barChart>
      <c:catAx>
        <c:axId val="3461712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345264008"/>
        <c:crosses val="autoZero"/>
        <c:auto val="1"/>
        <c:lblAlgn val="ctr"/>
        <c:lblOffset val="100"/>
        <c:noMultiLvlLbl val="0"/>
      </c:catAx>
      <c:valAx>
        <c:axId val="34526400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3461712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s-ES" dirty="0" smtClean="0"/>
              <a:t>Nivel de Formación Docente</a:t>
            </a:r>
            <a:endParaRPr lang="es-ES" dirty="0"/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Ventas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Hoja1!$A$2:$A$5</c:f>
              <c:strCache>
                <c:ptCount val="4"/>
                <c:pt idx="0">
                  <c:v>Profesionales</c:v>
                </c:pt>
                <c:pt idx="1">
                  <c:v>Especialista</c:v>
                </c:pt>
                <c:pt idx="2">
                  <c:v>Magister</c:v>
                </c:pt>
                <c:pt idx="3">
                  <c:v>Doctores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3</c:v>
                </c:pt>
                <c:pt idx="1">
                  <c:v>13</c:v>
                </c:pt>
                <c:pt idx="2">
                  <c:v>28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overlay val="0"/>
      <c:txPr>
        <a:bodyPr/>
        <a:lstStyle/>
        <a:p>
          <a:pPr>
            <a:defRPr sz="1400"/>
          </a:pPr>
          <a:endParaRPr lang="es-CO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s-CO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C71ED-2580-054E-B3CC-079DBF1927D3}" type="doc">
      <dgm:prSet loTypeId="urn:microsoft.com/office/officeart/2005/8/layout/hProcess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4AC35658-A964-7E42-95BC-08842040598A}">
      <dgm:prSet phldrT="[Texto]" custT="1"/>
      <dgm:spPr/>
      <dgm:t>
        <a:bodyPr/>
        <a:lstStyle/>
        <a:p>
          <a:r>
            <a:rPr lang="es-ES" sz="2800" b="1" dirty="0" smtClean="0"/>
            <a:t>CERES</a:t>
          </a:r>
          <a:endParaRPr lang="es-ES" sz="2800" b="1" dirty="0"/>
        </a:p>
      </dgm:t>
    </dgm:pt>
    <dgm:pt modelId="{4057A57B-B001-C741-AFF6-475A5E37C693}" type="parTrans" cxnId="{3DD7D9C8-28EB-9741-85E2-8E690DA94DC0}">
      <dgm:prSet/>
      <dgm:spPr/>
      <dgm:t>
        <a:bodyPr/>
        <a:lstStyle/>
        <a:p>
          <a:endParaRPr lang="es-ES" sz="2000"/>
        </a:p>
      </dgm:t>
    </dgm:pt>
    <dgm:pt modelId="{4B130727-EF2B-2840-AEC3-3A6DFFC8C061}" type="sibTrans" cxnId="{3DD7D9C8-28EB-9741-85E2-8E690DA94DC0}">
      <dgm:prSet/>
      <dgm:spPr/>
      <dgm:t>
        <a:bodyPr/>
        <a:lstStyle/>
        <a:p>
          <a:endParaRPr lang="es-ES" sz="2000"/>
        </a:p>
      </dgm:t>
    </dgm:pt>
    <dgm:pt modelId="{A850822B-D787-EC4E-9E5F-09BFE74E9C87}">
      <dgm:prSet phldrT="[Texto]" custT="1"/>
      <dgm:spPr/>
      <dgm:t>
        <a:bodyPr/>
        <a:lstStyle/>
        <a:p>
          <a:r>
            <a:rPr lang="es-ES" sz="1600" dirty="0" smtClean="0"/>
            <a:t>Desconcentración de la oferta académica a municipios</a:t>
          </a:r>
          <a:endParaRPr lang="es-ES" sz="1600" dirty="0"/>
        </a:p>
      </dgm:t>
    </dgm:pt>
    <dgm:pt modelId="{8B206DF2-70AA-1442-A7C8-A2A3B59716A6}" type="parTrans" cxnId="{FF144EC6-EF5E-B745-8DD5-50165C899723}">
      <dgm:prSet/>
      <dgm:spPr/>
      <dgm:t>
        <a:bodyPr/>
        <a:lstStyle/>
        <a:p>
          <a:endParaRPr lang="es-ES" sz="2000"/>
        </a:p>
      </dgm:t>
    </dgm:pt>
    <dgm:pt modelId="{06AB8D76-2E6F-5149-9150-913EF3C04A1E}" type="sibTrans" cxnId="{FF144EC6-EF5E-B745-8DD5-50165C899723}">
      <dgm:prSet/>
      <dgm:spPr/>
      <dgm:t>
        <a:bodyPr/>
        <a:lstStyle/>
        <a:p>
          <a:endParaRPr lang="es-ES" sz="2000"/>
        </a:p>
      </dgm:t>
    </dgm:pt>
    <dgm:pt modelId="{0F414E2A-7433-D54A-BB60-F1634F312924}">
      <dgm:prSet phldrT="[Texto]" custT="1"/>
      <dgm:spPr/>
      <dgm:t>
        <a:bodyPr/>
        <a:lstStyle/>
        <a:p>
          <a:r>
            <a:rPr lang="es-ES" sz="2400" b="1" dirty="0" smtClean="0"/>
            <a:t>Ciudades Universitarias</a:t>
          </a:r>
          <a:endParaRPr lang="es-ES" sz="2400" b="1" dirty="0"/>
        </a:p>
      </dgm:t>
    </dgm:pt>
    <dgm:pt modelId="{5E0543FE-F563-EA48-B7BB-7483D7C9E0A7}" type="parTrans" cxnId="{94644B27-BD94-574C-8320-39B4561F2742}">
      <dgm:prSet/>
      <dgm:spPr/>
      <dgm:t>
        <a:bodyPr/>
        <a:lstStyle/>
        <a:p>
          <a:endParaRPr lang="es-ES" sz="2000"/>
        </a:p>
      </dgm:t>
    </dgm:pt>
    <dgm:pt modelId="{E53EDB3A-6FDE-744F-8C4C-C9F9E9A82018}" type="sibTrans" cxnId="{94644B27-BD94-574C-8320-39B4561F2742}">
      <dgm:prSet/>
      <dgm:spPr/>
      <dgm:t>
        <a:bodyPr/>
        <a:lstStyle/>
        <a:p>
          <a:endParaRPr lang="es-ES" sz="2000"/>
        </a:p>
      </dgm:t>
    </dgm:pt>
    <dgm:pt modelId="{C299E95A-A02D-A640-BF2D-876D7B47F9BE}">
      <dgm:prSet phldrT="[Texto]" custT="1"/>
      <dgm:spPr/>
      <dgm:t>
        <a:bodyPr/>
        <a:lstStyle/>
        <a:p>
          <a:r>
            <a:rPr lang="es-ES" sz="1600" dirty="0" smtClean="0"/>
            <a:t>Nodos regionales</a:t>
          </a:r>
          <a:endParaRPr lang="es-ES" sz="1600" dirty="0"/>
        </a:p>
      </dgm:t>
    </dgm:pt>
    <dgm:pt modelId="{82A51D4A-1266-0D45-A1C9-F8528FEBABE6}" type="parTrans" cxnId="{729A5CEF-3D4B-FA44-8001-8E04276E8929}">
      <dgm:prSet/>
      <dgm:spPr/>
      <dgm:t>
        <a:bodyPr/>
        <a:lstStyle/>
        <a:p>
          <a:endParaRPr lang="es-ES" sz="2000"/>
        </a:p>
      </dgm:t>
    </dgm:pt>
    <dgm:pt modelId="{E2D55A05-E885-194C-A1CC-1673BA60E054}" type="sibTrans" cxnId="{729A5CEF-3D4B-FA44-8001-8E04276E8929}">
      <dgm:prSet/>
      <dgm:spPr/>
      <dgm:t>
        <a:bodyPr/>
        <a:lstStyle/>
        <a:p>
          <a:endParaRPr lang="es-ES" sz="2000"/>
        </a:p>
      </dgm:t>
    </dgm:pt>
    <dgm:pt modelId="{B79F2374-B30B-EB4D-8D31-056E3AF82FB6}">
      <dgm:prSet phldrT="[Texto]" custT="1"/>
      <dgm:spPr/>
      <dgm:t>
        <a:bodyPr/>
        <a:lstStyle/>
        <a:p>
          <a:r>
            <a:rPr lang="es-ES" sz="1600" dirty="0" smtClean="0"/>
            <a:t>Identidad y potencial económico afín</a:t>
          </a:r>
          <a:endParaRPr lang="es-ES" sz="1600" dirty="0"/>
        </a:p>
      </dgm:t>
    </dgm:pt>
    <dgm:pt modelId="{B44DF771-727E-3745-8BA3-199CEC8AAE15}" type="parTrans" cxnId="{717FF98E-6DE0-F74D-B929-74F12AC8B802}">
      <dgm:prSet/>
      <dgm:spPr/>
      <dgm:t>
        <a:bodyPr/>
        <a:lstStyle/>
        <a:p>
          <a:endParaRPr lang="es-ES" sz="2000"/>
        </a:p>
      </dgm:t>
    </dgm:pt>
    <dgm:pt modelId="{4E99CF3E-E0C8-784F-B21C-011D316B946E}" type="sibTrans" cxnId="{717FF98E-6DE0-F74D-B929-74F12AC8B802}">
      <dgm:prSet/>
      <dgm:spPr/>
      <dgm:t>
        <a:bodyPr/>
        <a:lstStyle/>
        <a:p>
          <a:endParaRPr lang="es-ES" sz="2000"/>
        </a:p>
      </dgm:t>
    </dgm:pt>
    <dgm:pt modelId="{53A2C43A-D3E8-104A-A421-EF63852021AD}">
      <dgm:prSet phldrT="[Texto]" custT="1"/>
      <dgm:spPr/>
      <dgm:t>
        <a:bodyPr/>
        <a:lstStyle/>
        <a:p>
          <a:r>
            <a:rPr lang="es-ES" sz="2400" b="1" dirty="0" smtClean="0"/>
            <a:t>Región competitiva</a:t>
          </a:r>
          <a:endParaRPr lang="es-ES" sz="2400" b="1" dirty="0"/>
        </a:p>
      </dgm:t>
    </dgm:pt>
    <dgm:pt modelId="{0D0D7EF5-FE53-AE4E-A013-1EBADCCC56B4}" type="parTrans" cxnId="{3A983D9A-39B1-6E42-BC0F-CBA160DCA0E6}">
      <dgm:prSet/>
      <dgm:spPr/>
      <dgm:t>
        <a:bodyPr/>
        <a:lstStyle/>
        <a:p>
          <a:endParaRPr lang="es-ES" sz="2000"/>
        </a:p>
      </dgm:t>
    </dgm:pt>
    <dgm:pt modelId="{0BFB86F1-FFC5-6944-A189-AA9301BBA48B}" type="sibTrans" cxnId="{3A983D9A-39B1-6E42-BC0F-CBA160DCA0E6}">
      <dgm:prSet/>
      <dgm:spPr/>
      <dgm:t>
        <a:bodyPr/>
        <a:lstStyle/>
        <a:p>
          <a:endParaRPr lang="es-ES" sz="2000"/>
        </a:p>
      </dgm:t>
    </dgm:pt>
    <dgm:pt modelId="{7386183D-6AD0-8C45-BBC3-2FB83E1B6B3A}">
      <dgm:prSet phldrT="[Texto]" custT="1"/>
      <dgm:spPr/>
      <dgm:t>
        <a:bodyPr/>
        <a:lstStyle/>
        <a:p>
          <a:r>
            <a:rPr lang="es-ES" sz="1400" dirty="0" smtClean="0"/>
            <a:t> Universidad catalizadora de los procesos de desarrollo regional</a:t>
          </a:r>
          <a:endParaRPr lang="es-ES" sz="1400" dirty="0"/>
        </a:p>
      </dgm:t>
    </dgm:pt>
    <dgm:pt modelId="{3D396874-7651-4640-8CEB-049B4EA5582A}" type="parTrans" cxnId="{D673CC35-FF49-884F-AD76-6CC31FBC768C}">
      <dgm:prSet/>
      <dgm:spPr/>
      <dgm:t>
        <a:bodyPr/>
        <a:lstStyle/>
        <a:p>
          <a:endParaRPr lang="es-ES" sz="2000"/>
        </a:p>
      </dgm:t>
    </dgm:pt>
    <dgm:pt modelId="{15E22717-6292-0D40-9338-7ED76B12F3FD}" type="sibTrans" cxnId="{D673CC35-FF49-884F-AD76-6CC31FBC768C}">
      <dgm:prSet/>
      <dgm:spPr/>
      <dgm:t>
        <a:bodyPr/>
        <a:lstStyle/>
        <a:p>
          <a:endParaRPr lang="es-ES" sz="2000"/>
        </a:p>
      </dgm:t>
    </dgm:pt>
    <dgm:pt modelId="{4094E7B0-B17A-B844-96D5-E173CB12F794}">
      <dgm:prSet phldrT="[Texto]" custT="1"/>
      <dgm:spPr/>
      <dgm:t>
        <a:bodyPr/>
        <a:lstStyle/>
        <a:p>
          <a:r>
            <a:rPr lang="es-ES" sz="1600" dirty="0" smtClean="0"/>
            <a:t>Responde a las necesidades de una región geográfica</a:t>
          </a:r>
          <a:endParaRPr lang="es-ES" sz="1600" dirty="0"/>
        </a:p>
      </dgm:t>
    </dgm:pt>
    <dgm:pt modelId="{104A83C0-913E-3949-BB16-D3724DE2B4E8}" type="parTrans" cxnId="{424DA2D8-C991-3446-9126-36AB06ECD106}">
      <dgm:prSet/>
      <dgm:spPr/>
      <dgm:t>
        <a:bodyPr/>
        <a:lstStyle/>
        <a:p>
          <a:endParaRPr lang="es-ES" sz="2000"/>
        </a:p>
      </dgm:t>
    </dgm:pt>
    <dgm:pt modelId="{AA0D7EFC-DC1A-AE41-ADCA-181EB9C43804}" type="sibTrans" cxnId="{424DA2D8-C991-3446-9126-36AB06ECD106}">
      <dgm:prSet/>
      <dgm:spPr/>
      <dgm:t>
        <a:bodyPr/>
        <a:lstStyle/>
        <a:p>
          <a:endParaRPr lang="es-ES" sz="2000"/>
        </a:p>
      </dgm:t>
    </dgm:pt>
    <dgm:pt modelId="{9A3D734A-3D09-3644-A94D-6164285EADFE}">
      <dgm:prSet phldrT="[Texto]" custT="1"/>
      <dgm:spPr/>
      <dgm:t>
        <a:bodyPr/>
        <a:lstStyle/>
        <a:p>
          <a:r>
            <a:rPr lang="es-ES" sz="1400" dirty="0" smtClean="0"/>
            <a:t>Desarrollo de capacidades territoriales</a:t>
          </a:r>
          <a:endParaRPr lang="es-ES" sz="1400" dirty="0"/>
        </a:p>
      </dgm:t>
    </dgm:pt>
    <dgm:pt modelId="{822A5AB2-9A3C-064E-86EF-F7E5943BCAC9}" type="parTrans" cxnId="{D858A5EF-BB14-7F4C-B306-464B8143BC94}">
      <dgm:prSet/>
      <dgm:spPr/>
      <dgm:t>
        <a:bodyPr/>
        <a:lstStyle/>
        <a:p>
          <a:endParaRPr lang="es-ES" sz="2000"/>
        </a:p>
      </dgm:t>
    </dgm:pt>
    <dgm:pt modelId="{FCB4213A-96D7-9F46-8643-AA4278E47B0C}" type="sibTrans" cxnId="{D858A5EF-BB14-7F4C-B306-464B8143BC94}">
      <dgm:prSet/>
      <dgm:spPr/>
      <dgm:t>
        <a:bodyPr/>
        <a:lstStyle/>
        <a:p>
          <a:endParaRPr lang="es-ES" sz="2000"/>
        </a:p>
      </dgm:t>
    </dgm:pt>
    <dgm:pt modelId="{AAC336FB-D738-C84B-8AEB-7BF1D5D3FC9C}">
      <dgm:prSet phldrT="[Texto]" custT="1"/>
      <dgm:spPr/>
      <dgm:t>
        <a:bodyPr/>
        <a:lstStyle/>
        <a:p>
          <a:r>
            <a:rPr lang="es-ES" sz="1400" dirty="0" smtClean="0"/>
            <a:t>Generación de conocimiento socialmente útil</a:t>
          </a:r>
          <a:endParaRPr lang="es-ES" sz="1400" dirty="0"/>
        </a:p>
      </dgm:t>
    </dgm:pt>
    <dgm:pt modelId="{2C6E4952-028D-BA4B-85B7-FAE0FC4BB6F4}" type="parTrans" cxnId="{35F78982-D4F5-7246-8563-6373D42888C8}">
      <dgm:prSet/>
      <dgm:spPr/>
      <dgm:t>
        <a:bodyPr/>
        <a:lstStyle/>
        <a:p>
          <a:endParaRPr lang="es-ES" sz="2000"/>
        </a:p>
      </dgm:t>
    </dgm:pt>
    <dgm:pt modelId="{4A301448-FF67-204E-9B64-6E539C0F63E4}" type="sibTrans" cxnId="{35F78982-D4F5-7246-8563-6373D42888C8}">
      <dgm:prSet/>
      <dgm:spPr/>
      <dgm:t>
        <a:bodyPr/>
        <a:lstStyle/>
        <a:p>
          <a:endParaRPr lang="es-ES" sz="2000"/>
        </a:p>
      </dgm:t>
    </dgm:pt>
    <dgm:pt modelId="{EA962063-C797-064B-BA32-3CCAC5E56D23}" type="pres">
      <dgm:prSet presAssocID="{4D2C71ED-2580-054E-B3CC-079DBF1927D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8903BC1A-AF6C-CF4B-BD68-925A42B046DB}" type="pres">
      <dgm:prSet presAssocID="{4D2C71ED-2580-054E-B3CC-079DBF1927D3}" presName="tSp" presStyleCnt="0"/>
      <dgm:spPr/>
    </dgm:pt>
    <dgm:pt modelId="{9EADA61B-456A-4449-AE54-99CA822B1770}" type="pres">
      <dgm:prSet presAssocID="{4D2C71ED-2580-054E-B3CC-079DBF1927D3}" presName="bSp" presStyleCnt="0"/>
      <dgm:spPr/>
    </dgm:pt>
    <dgm:pt modelId="{D4CF48F5-6FBF-5245-8508-DD8E0F4F81F0}" type="pres">
      <dgm:prSet presAssocID="{4D2C71ED-2580-054E-B3CC-079DBF1927D3}" presName="process" presStyleCnt="0"/>
      <dgm:spPr/>
    </dgm:pt>
    <dgm:pt modelId="{B365DBAA-81C6-2B46-97D3-D9165E780B03}" type="pres">
      <dgm:prSet presAssocID="{4AC35658-A964-7E42-95BC-08842040598A}" presName="composite1" presStyleCnt="0"/>
      <dgm:spPr/>
    </dgm:pt>
    <dgm:pt modelId="{305D7CC3-1231-2846-BED8-5EDB6046C788}" type="pres">
      <dgm:prSet presAssocID="{4AC35658-A964-7E42-95BC-08842040598A}" presName="dummyNode1" presStyleLbl="node1" presStyleIdx="0" presStyleCnt="3"/>
      <dgm:spPr/>
    </dgm:pt>
    <dgm:pt modelId="{E2B1C484-C867-1945-B81F-50CAD1325050}" type="pres">
      <dgm:prSet presAssocID="{4AC35658-A964-7E42-95BC-08842040598A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BBFBC1E-43BE-C44B-B217-4965903390DE}" type="pres">
      <dgm:prSet presAssocID="{4AC35658-A964-7E42-95BC-08842040598A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EB6CE7-E836-3844-B2E1-64DBD7BEBF53}" type="pres">
      <dgm:prSet presAssocID="{4AC35658-A964-7E42-95BC-08842040598A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CE95A70-53FA-1D45-9D7C-6DEFCB3FEAA8}" type="pres">
      <dgm:prSet presAssocID="{4AC35658-A964-7E42-95BC-08842040598A}" presName="connSite1" presStyleCnt="0"/>
      <dgm:spPr/>
    </dgm:pt>
    <dgm:pt modelId="{89424138-B5D7-C843-BDA8-1A2628456AAF}" type="pres">
      <dgm:prSet presAssocID="{4B130727-EF2B-2840-AEC3-3A6DFFC8C061}" presName="Name9" presStyleLbl="sibTrans2D1" presStyleIdx="0" presStyleCnt="2"/>
      <dgm:spPr/>
      <dgm:t>
        <a:bodyPr/>
        <a:lstStyle/>
        <a:p>
          <a:endParaRPr lang="es-ES"/>
        </a:p>
      </dgm:t>
    </dgm:pt>
    <dgm:pt modelId="{085C66D3-94F1-1F43-9CD1-963622B337C4}" type="pres">
      <dgm:prSet presAssocID="{0F414E2A-7433-D54A-BB60-F1634F312924}" presName="composite2" presStyleCnt="0"/>
      <dgm:spPr/>
    </dgm:pt>
    <dgm:pt modelId="{CB95C3EA-BAE2-2C45-8B09-5A457314081A}" type="pres">
      <dgm:prSet presAssocID="{0F414E2A-7433-D54A-BB60-F1634F312924}" presName="dummyNode2" presStyleLbl="node1" presStyleIdx="0" presStyleCnt="3"/>
      <dgm:spPr/>
    </dgm:pt>
    <dgm:pt modelId="{07474600-0957-8242-8CE5-9B4250BB62DF}" type="pres">
      <dgm:prSet presAssocID="{0F414E2A-7433-D54A-BB60-F1634F312924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505F47C-0000-3F45-9FF5-F2B3AE727CFF}" type="pres">
      <dgm:prSet presAssocID="{0F414E2A-7433-D54A-BB60-F1634F312924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195A799-EB1F-D247-B07E-E5E818EDE322}" type="pres">
      <dgm:prSet presAssocID="{0F414E2A-7433-D54A-BB60-F1634F312924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CB5C21D-479E-6544-99D9-98BE79FAA85B}" type="pres">
      <dgm:prSet presAssocID="{0F414E2A-7433-D54A-BB60-F1634F312924}" presName="connSite2" presStyleCnt="0"/>
      <dgm:spPr/>
    </dgm:pt>
    <dgm:pt modelId="{57D01F9B-00F3-964D-8410-D8EDA262ADA6}" type="pres">
      <dgm:prSet presAssocID="{E53EDB3A-6FDE-744F-8C4C-C9F9E9A82018}" presName="Name18" presStyleLbl="sibTrans2D1" presStyleIdx="1" presStyleCnt="2"/>
      <dgm:spPr/>
      <dgm:t>
        <a:bodyPr/>
        <a:lstStyle/>
        <a:p>
          <a:endParaRPr lang="es-ES"/>
        </a:p>
      </dgm:t>
    </dgm:pt>
    <dgm:pt modelId="{16D73085-3FD0-F64D-81F5-64F0CE403B8B}" type="pres">
      <dgm:prSet presAssocID="{53A2C43A-D3E8-104A-A421-EF63852021AD}" presName="composite1" presStyleCnt="0"/>
      <dgm:spPr/>
    </dgm:pt>
    <dgm:pt modelId="{24C92DC9-7BF7-364B-80FE-F8A12D9A4F47}" type="pres">
      <dgm:prSet presAssocID="{53A2C43A-D3E8-104A-A421-EF63852021AD}" presName="dummyNode1" presStyleLbl="node1" presStyleIdx="1" presStyleCnt="3"/>
      <dgm:spPr/>
    </dgm:pt>
    <dgm:pt modelId="{7BAE5B05-BD80-5A46-80F5-D78F556A04C6}" type="pres">
      <dgm:prSet presAssocID="{53A2C43A-D3E8-104A-A421-EF63852021AD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120BA47-3ABC-5D46-9A65-69A4C20D7114}" type="pres">
      <dgm:prSet presAssocID="{53A2C43A-D3E8-104A-A421-EF63852021AD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E624F8C-F268-A24F-A624-D0FCF9562A75}" type="pres">
      <dgm:prSet presAssocID="{53A2C43A-D3E8-104A-A421-EF63852021AD}" presName="parentNode1" presStyleLbl="node1" presStyleIdx="2" presStyleCnt="3" custLinFactNeighborX="93" custLinFactNeighborY="25970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2DDBD58-619F-684D-9CAD-6972E74A1BD8}" type="pres">
      <dgm:prSet presAssocID="{53A2C43A-D3E8-104A-A421-EF63852021AD}" presName="connSite1" presStyleCnt="0"/>
      <dgm:spPr/>
    </dgm:pt>
  </dgm:ptLst>
  <dgm:cxnLst>
    <dgm:cxn modelId="{FCF60919-7763-4538-B755-5FA50144B082}" type="presOf" srcId="{4094E7B0-B17A-B844-96D5-E173CB12F794}" destId="{07474600-0957-8242-8CE5-9B4250BB62DF}" srcOrd="0" destOrd="2" presId="urn:microsoft.com/office/officeart/2005/8/layout/hProcess4"/>
    <dgm:cxn modelId="{1DF5521B-FAE0-48C7-B980-7D4C5CE99991}" type="presOf" srcId="{A850822B-D787-EC4E-9E5F-09BFE74E9C87}" destId="{E2B1C484-C867-1945-B81F-50CAD1325050}" srcOrd="0" destOrd="0" presId="urn:microsoft.com/office/officeart/2005/8/layout/hProcess4"/>
    <dgm:cxn modelId="{94644B27-BD94-574C-8320-39B4561F2742}" srcId="{4D2C71ED-2580-054E-B3CC-079DBF1927D3}" destId="{0F414E2A-7433-D54A-BB60-F1634F312924}" srcOrd="1" destOrd="0" parTransId="{5E0543FE-F563-EA48-B7BB-7483D7C9E0A7}" sibTransId="{E53EDB3A-6FDE-744F-8C4C-C9F9E9A82018}"/>
    <dgm:cxn modelId="{3E3C0397-C095-4C9F-BB6D-7DB798D91BA2}" type="presOf" srcId="{C299E95A-A02D-A640-BF2D-876D7B47F9BE}" destId="{07474600-0957-8242-8CE5-9B4250BB62DF}" srcOrd="0" destOrd="0" presId="urn:microsoft.com/office/officeart/2005/8/layout/hProcess4"/>
    <dgm:cxn modelId="{3DD7D9C8-28EB-9741-85E2-8E690DA94DC0}" srcId="{4D2C71ED-2580-054E-B3CC-079DBF1927D3}" destId="{4AC35658-A964-7E42-95BC-08842040598A}" srcOrd="0" destOrd="0" parTransId="{4057A57B-B001-C741-AFF6-475A5E37C693}" sibTransId="{4B130727-EF2B-2840-AEC3-3A6DFFC8C061}"/>
    <dgm:cxn modelId="{FF144EC6-EF5E-B745-8DD5-50165C899723}" srcId="{4AC35658-A964-7E42-95BC-08842040598A}" destId="{A850822B-D787-EC4E-9E5F-09BFE74E9C87}" srcOrd="0" destOrd="0" parTransId="{8B206DF2-70AA-1442-A7C8-A2A3B59716A6}" sibTransId="{06AB8D76-2E6F-5149-9150-913EF3C04A1E}"/>
    <dgm:cxn modelId="{F5F7EC30-45CF-4AE1-9CDB-0D55FC7D1661}" type="presOf" srcId="{B79F2374-B30B-EB4D-8D31-056E3AF82FB6}" destId="{07474600-0957-8242-8CE5-9B4250BB62DF}" srcOrd="0" destOrd="1" presId="urn:microsoft.com/office/officeart/2005/8/layout/hProcess4"/>
    <dgm:cxn modelId="{14347F36-C453-4335-9AB5-7F9451B967FD}" type="presOf" srcId="{9A3D734A-3D09-3644-A94D-6164285EADFE}" destId="{7BAE5B05-BD80-5A46-80F5-D78F556A04C6}" srcOrd="0" destOrd="2" presId="urn:microsoft.com/office/officeart/2005/8/layout/hProcess4"/>
    <dgm:cxn modelId="{C1DD782B-BA74-4C80-B421-DE918BC973D4}" type="presOf" srcId="{0F414E2A-7433-D54A-BB60-F1634F312924}" destId="{0195A799-EB1F-D247-B07E-E5E818EDE322}" srcOrd="0" destOrd="0" presId="urn:microsoft.com/office/officeart/2005/8/layout/hProcess4"/>
    <dgm:cxn modelId="{B4246FF9-402F-47B3-BA44-6408C1F066DF}" type="presOf" srcId="{A850822B-D787-EC4E-9E5F-09BFE74E9C87}" destId="{FBBFBC1E-43BE-C44B-B217-4965903390DE}" srcOrd="1" destOrd="0" presId="urn:microsoft.com/office/officeart/2005/8/layout/hProcess4"/>
    <dgm:cxn modelId="{424DA2D8-C991-3446-9126-36AB06ECD106}" srcId="{0F414E2A-7433-D54A-BB60-F1634F312924}" destId="{4094E7B0-B17A-B844-96D5-E173CB12F794}" srcOrd="2" destOrd="0" parTransId="{104A83C0-913E-3949-BB16-D3724DE2B4E8}" sibTransId="{AA0D7EFC-DC1A-AE41-ADCA-181EB9C43804}"/>
    <dgm:cxn modelId="{C077A0B7-CF84-438C-9ED0-3522A7E774F8}" type="presOf" srcId="{C299E95A-A02D-A640-BF2D-876D7B47F9BE}" destId="{C505F47C-0000-3F45-9FF5-F2B3AE727CFF}" srcOrd="1" destOrd="0" presId="urn:microsoft.com/office/officeart/2005/8/layout/hProcess4"/>
    <dgm:cxn modelId="{A8B77C60-4A34-41AA-8572-6AA634A30974}" type="presOf" srcId="{7386183D-6AD0-8C45-BBC3-2FB83E1B6B3A}" destId="{7BAE5B05-BD80-5A46-80F5-D78F556A04C6}" srcOrd="0" destOrd="0" presId="urn:microsoft.com/office/officeart/2005/8/layout/hProcess4"/>
    <dgm:cxn modelId="{D858A5EF-BB14-7F4C-B306-464B8143BC94}" srcId="{53A2C43A-D3E8-104A-A421-EF63852021AD}" destId="{9A3D734A-3D09-3644-A94D-6164285EADFE}" srcOrd="2" destOrd="0" parTransId="{822A5AB2-9A3C-064E-86EF-F7E5943BCAC9}" sibTransId="{FCB4213A-96D7-9F46-8643-AA4278E47B0C}"/>
    <dgm:cxn modelId="{B5F19057-AA19-47AA-B5D6-3E67E5B49FDE}" type="presOf" srcId="{4094E7B0-B17A-B844-96D5-E173CB12F794}" destId="{C505F47C-0000-3F45-9FF5-F2B3AE727CFF}" srcOrd="1" destOrd="2" presId="urn:microsoft.com/office/officeart/2005/8/layout/hProcess4"/>
    <dgm:cxn modelId="{B471BBF2-DAAE-460C-BB59-B55222EB7491}" type="presOf" srcId="{4D2C71ED-2580-054E-B3CC-079DBF1927D3}" destId="{EA962063-C797-064B-BA32-3CCAC5E56D23}" srcOrd="0" destOrd="0" presId="urn:microsoft.com/office/officeart/2005/8/layout/hProcess4"/>
    <dgm:cxn modelId="{717FF98E-6DE0-F74D-B929-74F12AC8B802}" srcId="{0F414E2A-7433-D54A-BB60-F1634F312924}" destId="{B79F2374-B30B-EB4D-8D31-056E3AF82FB6}" srcOrd="1" destOrd="0" parTransId="{B44DF771-727E-3745-8BA3-199CEC8AAE15}" sibTransId="{4E99CF3E-E0C8-784F-B21C-011D316B946E}"/>
    <dgm:cxn modelId="{35F78982-D4F5-7246-8563-6373D42888C8}" srcId="{53A2C43A-D3E8-104A-A421-EF63852021AD}" destId="{AAC336FB-D738-C84B-8AEB-7BF1D5D3FC9C}" srcOrd="1" destOrd="0" parTransId="{2C6E4952-028D-BA4B-85B7-FAE0FC4BB6F4}" sibTransId="{4A301448-FF67-204E-9B64-6E539C0F63E4}"/>
    <dgm:cxn modelId="{50A34337-5906-4764-8C8F-BF298B1838DC}" type="presOf" srcId="{AAC336FB-D738-C84B-8AEB-7BF1D5D3FC9C}" destId="{6120BA47-3ABC-5D46-9A65-69A4C20D7114}" srcOrd="1" destOrd="1" presId="urn:microsoft.com/office/officeart/2005/8/layout/hProcess4"/>
    <dgm:cxn modelId="{4FA5743D-E816-4CA0-A41A-27351A2084B3}" type="presOf" srcId="{53A2C43A-D3E8-104A-A421-EF63852021AD}" destId="{BE624F8C-F268-A24F-A624-D0FCF9562A75}" srcOrd="0" destOrd="0" presId="urn:microsoft.com/office/officeart/2005/8/layout/hProcess4"/>
    <dgm:cxn modelId="{6582F5A3-B786-4AA0-A974-B77DB90089A4}" type="presOf" srcId="{E53EDB3A-6FDE-744F-8C4C-C9F9E9A82018}" destId="{57D01F9B-00F3-964D-8410-D8EDA262ADA6}" srcOrd="0" destOrd="0" presId="urn:microsoft.com/office/officeart/2005/8/layout/hProcess4"/>
    <dgm:cxn modelId="{729A5CEF-3D4B-FA44-8001-8E04276E8929}" srcId="{0F414E2A-7433-D54A-BB60-F1634F312924}" destId="{C299E95A-A02D-A640-BF2D-876D7B47F9BE}" srcOrd="0" destOrd="0" parTransId="{82A51D4A-1266-0D45-A1C9-F8528FEBABE6}" sibTransId="{E2D55A05-E885-194C-A1CC-1673BA60E054}"/>
    <dgm:cxn modelId="{308F483D-5DE3-49F3-BBC8-28922A57F1B6}" type="presOf" srcId="{4AC35658-A964-7E42-95BC-08842040598A}" destId="{04EB6CE7-E836-3844-B2E1-64DBD7BEBF53}" srcOrd="0" destOrd="0" presId="urn:microsoft.com/office/officeart/2005/8/layout/hProcess4"/>
    <dgm:cxn modelId="{C88BC3AD-1DCE-4C18-A2C8-9C3212421748}" type="presOf" srcId="{B79F2374-B30B-EB4D-8D31-056E3AF82FB6}" destId="{C505F47C-0000-3F45-9FF5-F2B3AE727CFF}" srcOrd="1" destOrd="1" presId="urn:microsoft.com/office/officeart/2005/8/layout/hProcess4"/>
    <dgm:cxn modelId="{D5C64EEA-B347-48AD-A229-08AF27D3FBBB}" type="presOf" srcId="{7386183D-6AD0-8C45-BBC3-2FB83E1B6B3A}" destId="{6120BA47-3ABC-5D46-9A65-69A4C20D7114}" srcOrd="1" destOrd="0" presId="urn:microsoft.com/office/officeart/2005/8/layout/hProcess4"/>
    <dgm:cxn modelId="{A7EA247F-BBA3-4989-B9FD-50854733C042}" type="presOf" srcId="{9A3D734A-3D09-3644-A94D-6164285EADFE}" destId="{6120BA47-3ABC-5D46-9A65-69A4C20D7114}" srcOrd="1" destOrd="2" presId="urn:microsoft.com/office/officeart/2005/8/layout/hProcess4"/>
    <dgm:cxn modelId="{3A983D9A-39B1-6E42-BC0F-CBA160DCA0E6}" srcId="{4D2C71ED-2580-054E-B3CC-079DBF1927D3}" destId="{53A2C43A-D3E8-104A-A421-EF63852021AD}" srcOrd="2" destOrd="0" parTransId="{0D0D7EF5-FE53-AE4E-A013-1EBADCCC56B4}" sibTransId="{0BFB86F1-FFC5-6944-A189-AA9301BBA48B}"/>
    <dgm:cxn modelId="{B2692E12-972D-4713-AECA-67C197CFA605}" type="presOf" srcId="{AAC336FB-D738-C84B-8AEB-7BF1D5D3FC9C}" destId="{7BAE5B05-BD80-5A46-80F5-D78F556A04C6}" srcOrd="0" destOrd="1" presId="urn:microsoft.com/office/officeart/2005/8/layout/hProcess4"/>
    <dgm:cxn modelId="{62BD6918-F154-46E3-B616-6BAF750787A1}" type="presOf" srcId="{4B130727-EF2B-2840-AEC3-3A6DFFC8C061}" destId="{89424138-B5D7-C843-BDA8-1A2628456AAF}" srcOrd="0" destOrd="0" presId="urn:microsoft.com/office/officeart/2005/8/layout/hProcess4"/>
    <dgm:cxn modelId="{D673CC35-FF49-884F-AD76-6CC31FBC768C}" srcId="{53A2C43A-D3E8-104A-A421-EF63852021AD}" destId="{7386183D-6AD0-8C45-BBC3-2FB83E1B6B3A}" srcOrd="0" destOrd="0" parTransId="{3D396874-7651-4640-8CEB-049B4EA5582A}" sibTransId="{15E22717-6292-0D40-9338-7ED76B12F3FD}"/>
    <dgm:cxn modelId="{2E665739-07BA-4BDC-8DD8-23ACAD3E60C8}" type="presParOf" srcId="{EA962063-C797-064B-BA32-3CCAC5E56D23}" destId="{8903BC1A-AF6C-CF4B-BD68-925A42B046DB}" srcOrd="0" destOrd="0" presId="urn:microsoft.com/office/officeart/2005/8/layout/hProcess4"/>
    <dgm:cxn modelId="{419644B0-CA28-4ACF-8950-EA97105253EE}" type="presParOf" srcId="{EA962063-C797-064B-BA32-3CCAC5E56D23}" destId="{9EADA61B-456A-4449-AE54-99CA822B1770}" srcOrd="1" destOrd="0" presId="urn:microsoft.com/office/officeart/2005/8/layout/hProcess4"/>
    <dgm:cxn modelId="{A132B7B3-AE38-4DB0-A6BF-D7D640E2EBDC}" type="presParOf" srcId="{EA962063-C797-064B-BA32-3CCAC5E56D23}" destId="{D4CF48F5-6FBF-5245-8508-DD8E0F4F81F0}" srcOrd="2" destOrd="0" presId="urn:microsoft.com/office/officeart/2005/8/layout/hProcess4"/>
    <dgm:cxn modelId="{44A9E4E0-A4BF-4814-A9D9-D855A847BC91}" type="presParOf" srcId="{D4CF48F5-6FBF-5245-8508-DD8E0F4F81F0}" destId="{B365DBAA-81C6-2B46-97D3-D9165E780B03}" srcOrd="0" destOrd="0" presId="urn:microsoft.com/office/officeart/2005/8/layout/hProcess4"/>
    <dgm:cxn modelId="{26CD036E-ECAB-4325-A065-08798B925158}" type="presParOf" srcId="{B365DBAA-81C6-2B46-97D3-D9165E780B03}" destId="{305D7CC3-1231-2846-BED8-5EDB6046C788}" srcOrd="0" destOrd="0" presId="urn:microsoft.com/office/officeart/2005/8/layout/hProcess4"/>
    <dgm:cxn modelId="{184A03E0-225C-4C78-AD02-08AC897E4E85}" type="presParOf" srcId="{B365DBAA-81C6-2B46-97D3-D9165E780B03}" destId="{E2B1C484-C867-1945-B81F-50CAD1325050}" srcOrd="1" destOrd="0" presId="urn:microsoft.com/office/officeart/2005/8/layout/hProcess4"/>
    <dgm:cxn modelId="{2B0435AC-78CB-47DD-B73B-DAB647A2BA0A}" type="presParOf" srcId="{B365DBAA-81C6-2B46-97D3-D9165E780B03}" destId="{FBBFBC1E-43BE-C44B-B217-4965903390DE}" srcOrd="2" destOrd="0" presId="urn:microsoft.com/office/officeart/2005/8/layout/hProcess4"/>
    <dgm:cxn modelId="{D33C2D8D-19F2-4EBC-8C6B-3E4AB5E42848}" type="presParOf" srcId="{B365DBAA-81C6-2B46-97D3-D9165E780B03}" destId="{04EB6CE7-E836-3844-B2E1-64DBD7BEBF53}" srcOrd="3" destOrd="0" presId="urn:microsoft.com/office/officeart/2005/8/layout/hProcess4"/>
    <dgm:cxn modelId="{E85493D5-BAC2-4418-99E2-19AE38EE8738}" type="presParOf" srcId="{B365DBAA-81C6-2B46-97D3-D9165E780B03}" destId="{DCE95A70-53FA-1D45-9D7C-6DEFCB3FEAA8}" srcOrd="4" destOrd="0" presId="urn:microsoft.com/office/officeart/2005/8/layout/hProcess4"/>
    <dgm:cxn modelId="{B4C0128C-ABB0-45C0-BD84-2EE2317A0055}" type="presParOf" srcId="{D4CF48F5-6FBF-5245-8508-DD8E0F4F81F0}" destId="{89424138-B5D7-C843-BDA8-1A2628456AAF}" srcOrd="1" destOrd="0" presId="urn:microsoft.com/office/officeart/2005/8/layout/hProcess4"/>
    <dgm:cxn modelId="{AB3FB78D-9F98-4AEE-AB5C-4F4EAF1AAB52}" type="presParOf" srcId="{D4CF48F5-6FBF-5245-8508-DD8E0F4F81F0}" destId="{085C66D3-94F1-1F43-9CD1-963622B337C4}" srcOrd="2" destOrd="0" presId="urn:microsoft.com/office/officeart/2005/8/layout/hProcess4"/>
    <dgm:cxn modelId="{861A25E1-8171-4B6A-A2AB-2014FB81F6F4}" type="presParOf" srcId="{085C66D3-94F1-1F43-9CD1-963622B337C4}" destId="{CB95C3EA-BAE2-2C45-8B09-5A457314081A}" srcOrd="0" destOrd="0" presId="urn:microsoft.com/office/officeart/2005/8/layout/hProcess4"/>
    <dgm:cxn modelId="{15E8829E-366F-4D7B-8F47-9AC78C90DAC8}" type="presParOf" srcId="{085C66D3-94F1-1F43-9CD1-963622B337C4}" destId="{07474600-0957-8242-8CE5-9B4250BB62DF}" srcOrd="1" destOrd="0" presId="urn:microsoft.com/office/officeart/2005/8/layout/hProcess4"/>
    <dgm:cxn modelId="{DF8DF17F-DC94-4C41-B659-B6E417C391FF}" type="presParOf" srcId="{085C66D3-94F1-1F43-9CD1-963622B337C4}" destId="{C505F47C-0000-3F45-9FF5-F2B3AE727CFF}" srcOrd="2" destOrd="0" presId="urn:microsoft.com/office/officeart/2005/8/layout/hProcess4"/>
    <dgm:cxn modelId="{ED2D0C9A-C7A5-4939-82A8-8C15FBD3C518}" type="presParOf" srcId="{085C66D3-94F1-1F43-9CD1-963622B337C4}" destId="{0195A799-EB1F-D247-B07E-E5E818EDE322}" srcOrd="3" destOrd="0" presId="urn:microsoft.com/office/officeart/2005/8/layout/hProcess4"/>
    <dgm:cxn modelId="{EC20C8FB-1714-4D6F-9853-78E49A2728D9}" type="presParOf" srcId="{085C66D3-94F1-1F43-9CD1-963622B337C4}" destId="{2CB5C21D-479E-6544-99D9-98BE79FAA85B}" srcOrd="4" destOrd="0" presId="urn:microsoft.com/office/officeart/2005/8/layout/hProcess4"/>
    <dgm:cxn modelId="{7B769BD6-E52C-44CB-9889-D952B8E398DA}" type="presParOf" srcId="{D4CF48F5-6FBF-5245-8508-DD8E0F4F81F0}" destId="{57D01F9B-00F3-964D-8410-D8EDA262ADA6}" srcOrd="3" destOrd="0" presId="urn:microsoft.com/office/officeart/2005/8/layout/hProcess4"/>
    <dgm:cxn modelId="{1CB9D794-6E40-4956-8769-CCC461904FC1}" type="presParOf" srcId="{D4CF48F5-6FBF-5245-8508-DD8E0F4F81F0}" destId="{16D73085-3FD0-F64D-81F5-64F0CE403B8B}" srcOrd="4" destOrd="0" presId="urn:microsoft.com/office/officeart/2005/8/layout/hProcess4"/>
    <dgm:cxn modelId="{42314EEE-AD1C-4804-9C1E-4E41364B8AEA}" type="presParOf" srcId="{16D73085-3FD0-F64D-81F5-64F0CE403B8B}" destId="{24C92DC9-7BF7-364B-80FE-F8A12D9A4F47}" srcOrd="0" destOrd="0" presId="urn:microsoft.com/office/officeart/2005/8/layout/hProcess4"/>
    <dgm:cxn modelId="{738C5063-311F-427B-9BBA-FE75A75CED89}" type="presParOf" srcId="{16D73085-3FD0-F64D-81F5-64F0CE403B8B}" destId="{7BAE5B05-BD80-5A46-80F5-D78F556A04C6}" srcOrd="1" destOrd="0" presId="urn:microsoft.com/office/officeart/2005/8/layout/hProcess4"/>
    <dgm:cxn modelId="{6FCEBB3B-03ED-425B-83CE-A53DDA412B3D}" type="presParOf" srcId="{16D73085-3FD0-F64D-81F5-64F0CE403B8B}" destId="{6120BA47-3ABC-5D46-9A65-69A4C20D7114}" srcOrd="2" destOrd="0" presId="urn:microsoft.com/office/officeart/2005/8/layout/hProcess4"/>
    <dgm:cxn modelId="{DD47687E-0D3A-48A9-B08A-9966C698E716}" type="presParOf" srcId="{16D73085-3FD0-F64D-81F5-64F0CE403B8B}" destId="{BE624F8C-F268-A24F-A624-D0FCF9562A75}" srcOrd="3" destOrd="0" presId="urn:microsoft.com/office/officeart/2005/8/layout/hProcess4"/>
    <dgm:cxn modelId="{6D5B2205-8DB0-4F44-B10D-07865A088E8E}" type="presParOf" srcId="{16D73085-3FD0-F64D-81F5-64F0CE403B8B}" destId="{52DDBD58-619F-684D-9CAD-6972E74A1BD8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C2F50A9-4EFF-0541-98DB-B4F4B517A49F}" type="doc">
      <dgm:prSet loTypeId="urn:microsoft.com/office/officeart/2008/layout/RadialCluster" loCatId="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5D99B447-5EE6-0946-B9CC-92ABFB150A77}">
      <dgm:prSet phldrT="[Texto]" custT="1"/>
      <dgm:spPr/>
      <dgm:t>
        <a:bodyPr/>
        <a:lstStyle/>
        <a:p>
          <a:r>
            <a:rPr lang="es-ES" sz="1200" b="1" dirty="0" smtClean="0">
              <a:latin typeface="Tahoma"/>
              <a:cs typeface="Tahoma"/>
            </a:rPr>
            <a:t>Objetivos Estratégicos</a:t>
          </a:r>
          <a:endParaRPr lang="es-ES" sz="1200" b="1" dirty="0">
            <a:latin typeface="Tahoma"/>
            <a:cs typeface="Tahoma"/>
          </a:endParaRPr>
        </a:p>
      </dgm:t>
    </dgm:pt>
    <dgm:pt modelId="{E44AC34C-5F80-AC49-89AA-DFB504A5FB5D}" type="parTrans" cxnId="{DE916318-7893-3544-8659-6C7F2A92E9ED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59094C8F-37CD-2D49-9445-63FEF0A40FD5}" type="sibTrans" cxnId="{DE916318-7893-3544-8659-6C7F2A92E9ED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D6B700E2-A4A1-644A-A06D-0AAAB8B633E0}">
      <dgm:prSet phldrT="[Texto]" custT="1"/>
      <dgm:spPr/>
      <dgm:t>
        <a:bodyPr/>
        <a:lstStyle/>
        <a:p>
          <a:r>
            <a:rPr lang="es-ES" sz="1000" dirty="0" smtClean="0">
              <a:latin typeface="Tahoma"/>
              <a:cs typeface="Tahoma"/>
            </a:rPr>
            <a:t>1. Definición y apropiación de la política de regionalización entre los actores relevantes para su implementación</a:t>
          </a:r>
          <a:endParaRPr lang="es-ES" sz="1000" dirty="0">
            <a:latin typeface="Tahoma"/>
            <a:cs typeface="Tahoma"/>
          </a:endParaRPr>
        </a:p>
      </dgm:t>
    </dgm:pt>
    <dgm:pt modelId="{4A6AB2A1-83C9-4D4C-8484-C646AB2CD788}" type="parTrans" cxnId="{A22856D7-359C-5043-B89E-7B4BFD73A8DE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9CD3C014-13A0-3C42-A481-FD3FEA174113}" type="sibTrans" cxnId="{A22856D7-359C-5043-B89E-7B4BFD73A8DE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E1974F89-8543-0E4B-B6A9-B3A0029496C9}">
      <dgm:prSet phldrT="[Texto]" custT="1"/>
      <dgm:spPr/>
      <dgm:t>
        <a:bodyPr/>
        <a:lstStyle/>
        <a:p>
          <a:r>
            <a:rPr lang="es-ES" sz="1000" dirty="0" smtClean="0">
              <a:latin typeface="Tahoma"/>
              <a:cs typeface="Tahoma"/>
            </a:rPr>
            <a:t>2. Alcanzar una matrícula de 4000 estudiantes en Región para el 2021, garantizando las condiciones de Calidad y de Bienestar</a:t>
          </a:r>
          <a:endParaRPr lang="es-ES" sz="1000" dirty="0">
            <a:latin typeface="Tahoma"/>
            <a:cs typeface="Tahoma"/>
          </a:endParaRPr>
        </a:p>
      </dgm:t>
    </dgm:pt>
    <dgm:pt modelId="{EA46B2F5-32F8-A049-B66C-BF849938F28F}" type="parTrans" cxnId="{90052D78-1705-FE41-ACCF-B33C5F2A75F9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DB2025C1-0F40-0C48-AD7C-5DA5A5B9CA0B}" type="sibTrans" cxnId="{90052D78-1705-FE41-ACCF-B33C5F2A75F9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6771F98B-4632-434E-8A58-6E8DDECBC51B}">
      <dgm:prSet phldrT="[Texto]" custT="1"/>
      <dgm:spPr/>
      <dgm:t>
        <a:bodyPr/>
        <a:lstStyle/>
        <a:p>
          <a:r>
            <a:rPr lang="es-ES" sz="1000" dirty="0" smtClean="0">
              <a:latin typeface="Tahoma"/>
              <a:cs typeface="Tahoma"/>
            </a:rPr>
            <a:t>4. Consolidación administrativa de la Sede Regional Sur y la Sede Regional Centro, garantizando su sostenibilidad </a:t>
          </a:r>
          <a:endParaRPr lang="es-ES" sz="1000" dirty="0">
            <a:latin typeface="Tahoma"/>
            <a:cs typeface="Tahoma"/>
          </a:endParaRPr>
        </a:p>
      </dgm:t>
    </dgm:pt>
    <dgm:pt modelId="{1A1624D8-6F74-274C-B7CB-79977700CDB2}" type="parTrans" cxnId="{84054764-7B4A-6245-970E-5E91D8ADCD9F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CB5E165A-494C-4347-BC56-E76AF587BDCE}" type="sibTrans" cxnId="{84054764-7B4A-6245-970E-5E91D8ADCD9F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9AF3ECF4-5991-4642-B35D-3FA3CD07BD59}">
      <dgm:prSet phldrT="[Texto]" custT="1"/>
      <dgm:spPr/>
      <dgm:t>
        <a:bodyPr/>
        <a:lstStyle/>
        <a:p>
          <a:r>
            <a:rPr lang="es-ES" sz="1000" dirty="0" smtClean="0">
              <a:latin typeface="Tahoma"/>
              <a:cs typeface="Tahoma"/>
            </a:rPr>
            <a:t>3. Implementación de proyectos de alto impacto en el desarrollo de la Región</a:t>
          </a:r>
          <a:endParaRPr lang="es-ES" sz="1000" dirty="0">
            <a:latin typeface="Tahoma"/>
            <a:cs typeface="Tahoma"/>
          </a:endParaRPr>
        </a:p>
      </dgm:t>
    </dgm:pt>
    <dgm:pt modelId="{557D47C9-F823-AF41-887F-7A1A8F600BDC}" type="parTrans" cxnId="{7124F983-19A2-F940-A526-2819E32DBE06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27DF8F78-35B2-1D44-988A-CA6889398462}" type="sibTrans" cxnId="{7124F983-19A2-F940-A526-2819E32DBE06}">
      <dgm:prSet/>
      <dgm:spPr/>
      <dgm:t>
        <a:bodyPr/>
        <a:lstStyle/>
        <a:p>
          <a:endParaRPr lang="es-ES" sz="1000">
            <a:latin typeface="Tahoma"/>
            <a:cs typeface="Tahoma"/>
          </a:endParaRPr>
        </a:p>
      </dgm:t>
    </dgm:pt>
    <dgm:pt modelId="{AE081BBE-CE7C-8D49-8270-ADC0D8686B33}" type="pres">
      <dgm:prSet presAssocID="{8C2F50A9-4EFF-0541-98DB-B4F4B517A49F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098CA99C-CB81-6D42-9EAC-3E558439C7CE}" type="pres">
      <dgm:prSet presAssocID="{5D99B447-5EE6-0946-B9CC-92ABFB150A77}" presName="singleCycle" presStyleCnt="0"/>
      <dgm:spPr/>
    </dgm:pt>
    <dgm:pt modelId="{EA7F6FA9-DF07-FB44-8F63-BB684903FF59}" type="pres">
      <dgm:prSet presAssocID="{5D99B447-5EE6-0946-B9CC-92ABFB150A77}" presName="singleCenter" presStyleLbl="node1" presStyleIdx="0" presStyleCnt="5" custScaleX="123370">
        <dgm:presLayoutVars>
          <dgm:chMax val="7"/>
          <dgm:chPref val="7"/>
        </dgm:presLayoutVars>
      </dgm:prSet>
      <dgm:spPr/>
      <dgm:t>
        <a:bodyPr/>
        <a:lstStyle/>
        <a:p>
          <a:endParaRPr lang="es-ES"/>
        </a:p>
      </dgm:t>
    </dgm:pt>
    <dgm:pt modelId="{CAC7110F-D68B-9C4B-8914-6476F7129E7B}" type="pres">
      <dgm:prSet presAssocID="{4A6AB2A1-83C9-4D4C-8484-C646AB2CD788}" presName="Name56" presStyleLbl="parChTrans1D2" presStyleIdx="0" presStyleCnt="4"/>
      <dgm:spPr/>
      <dgm:t>
        <a:bodyPr/>
        <a:lstStyle/>
        <a:p>
          <a:endParaRPr lang="es-ES"/>
        </a:p>
      </dgm:t>
    </dgm:pt>
    <dgm:pt modelId="{1D3ED988-405A-E74B-A72E-D66C609DE062}" type="pres">
      <dgm:prSet presAssocID="{D6B700E2-A4A1-644A-A06D-0AAAB8B633E0}" presName="text0" presStyleLbl="node1" presStyleIdx="1" presStyleCnt="5" custScaleX="315021" custScaleY="6959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F89FD28-ADD9-8A48-BEA0-7B71F0DBC8D0}" type="pres">
      <dgm:prSet presAssocID="{EA46B2F5-32F8-A049-B66C-BF849938F28F}" presName="Name56" presStyleLbl="parChTrans1D2" presStyleIdx="1" presStyleCnt="4"/>
      <dgm:spPr/>
      <dgm:t>
        <a:bodyPr/>
        <a:lstStyle/>
        <a:p>
          <a:endParaRPr lang="es-ES"/>
        </a:p>
      </dgm:t>
    </dgm:pt>
    <dgm:pt modelId="{9547601F-6809-C749-B976-3AE849E43089}" type="pres">
      <dgm:prSet presAssocID="{E1974F89-8543-0E4B-B6A9-B3A0029496C9}" presName="text0" presStyleLbl="node1" presStyleIdx="2" presStyleCnt="5" custScaleX="229451" custScaleY="122571" custRadScaleRad="11870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E3296A4-385A-1045-B4E9-217E3B8DF2A7}" type="pres">
      <dgm:prSet presAssocID="{557D47C9-F823-AF41-887F-7A1A8F600BDC}" presName="Name56" presStyleLbl="parChTrans1D2" presStyleIdx="2" presStyleCnt="4"/>
      <dgm:spPr/>
      <dgm:t>
        <a:bodyPr/>
        <a:lstStyle/>
        <a:p>
          <a:endParaRPr lang="es-ES"/>
        </a:p>
      </dgm:t>
    </dgm:pt>
    <dgm:pt modelId="{2CE1E081-0790-0142-A887-5DC38EF41B99}" type="pres">
      <dgm:prSet presAssocID="{9AF3ECF4-5991-4642-B35D-3FA3CD07BD59}" presName="text0" presStyleLbl="node1" presStyleIdx="3" presStyleCnt="5" custScaleX="24046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0E0929F-329F-844F-8E09-B122EB2D7E09}" type="pres">
      <dgm:prSet presAssocID="{1A1624D8-6F74-274C-B7CB-79977700CDB2}" presName="Name56" presStyleLbl="parChTrans1D2" presStyleIdx="3" presStyleCnt="4"/>
      <dgm:spPr/>
      <dgm:t>
        <a:bodyPr/>
        <a:lstStyle/>
        <a:p>
          <a:endParaRPr lang="es-ES"/>
        </a:p>
      </dgm:t>
    </dgm:pt>
    <dgm:pt modelId="{51D11B3A-8844-DA47-856C-C523797E9AEE}" type="pres">
      <dgm:prSet presAssocID="{6771F98B-4632-434E-8A58-6E8DDECBC51B}" presName="text0" presStyleLbl="node1" presStyleIdx="4" presStyleCnt="5" custScaleX="237004" custRadScaleRad="124947" custRadScaleInc="106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E916318-7893-3544-8659-6C7F2A92E9ED}" srcId="{8C2F50A9-4EFF-0541-98DB-B4F4B517A49F}" destId="{5D99B447-5EE6-0946-B9CC-92ABFB150A77}" srcOrd="0" destOrd="0" parTransId="{E44AC34C-5F80-AC49-89AA-DFB504A5FB5D}" sibTransId="{59094C8F-37CD-2D49-9445-63FEF0A40FD5}"/>
    <dgm:cxn modelId="{39326248-F9F7-44A8-8305-E0634CBF7BC6}" type="presOf" srcId="{9AF3ECF4-5991-4642-B35D-3FA3CD07BD59}" destId="{2CE1E081-0790-0142-A887-5DC38EF41B99}" srcOrd="0" destOrd="0" presId="urn:microsoft.com/office/officeart/2008/layout/RadialCluster"/>
    <dgm:cxn modelId="{71073353-1269-4BFC-97FB-B895E593EA88}" type="presOf" srcId="{EA46B2F5-32F8-A049-B66C-BF849938F28F}" destId="{CF89FD28-ADD9-8A48-BEA0-7B71F0DBC8D0}" srcOrd="0" destOrd="0" presId="urn:microsoft.com/office/officeart/2008/layout/RadialCluster"/>
    <dgm:cxn modelId="{4A92449B-683C-4D43-934D-B508B062E857}" type="presOf" srcId="{6771F98B-4632-434E-8A58-6E8DDECBC51B}" destId="{51D11B3A-8844-DA47-856C-C523797E9AEE}" srcOrd="0" destOrd="0" presId="urn:microsoft.com/office/officeart/2008/layout/RadialCluster"/>
    <dgm:cxn modelId="{01445D3F-AF3F-432A-BA76-32AEA1DB4259}" type="presOf" srcId="{E1974F89-8543-0E4B-B6A9-B3A0029496C9}" destId="{9547601F-6809-C749-B976-3AE849E43089}" srcOrd="0" destOrd="0" presId="urn:microsoft.com/office/officeart/2008/layout/RadialCluster"/>
    <dgm:cxn modelId="{90052D78-1705-FE41-ACCF-B33C5F2A75F9}" srcId="{5D99B447-5EE6-0946-B9CC-92ABFB150A77}" destId="{E1974F89-8543-0E4B-B6A9-B3A0029496C9}" srcOrd="1" destOrd="0" parTransId="{EA46B2F5-32F8-A049-B66C-BF849938F28F}" sibTransId="{DB2025C1-0F40-0C48-AD7C-5DA5A5B9CA0B}"/>
    <dgm:cxn modelId="{8F54F6F1-BB32-4E04-8F6A-C16F56957549}" type="presOf" srcId="{D6B700E2-A4A1-644A-A06D-0AAAB8B633E0}" destId="{1D3ED988-405A-E74B-A72E-D66C609DE062}" srcOrd="0" destOrd="0" presId="urn:microsoft.com/office/officeart/2008/layout/RadialCluster"/>
    <dgm:cxn modelId="{340DAF5E-FEB9-4943-B985-3B65ECE4F9D8}" type="presOf" srcId="{5D99B447-5EE6-0946-B9CC-92ABFB150A77}" destId="{EA7F6FA9-DF07-FB44-8F63-BB684903FF59}" srcOrd="0" destOrd="0" presId="urn:microsoft.com/office/officeart/2008/layout/RadialCluster"/>
    <dgm:cxn modelId="{A22856D7-359C-5043-B89E-7B4BFD73A8DE}" srcId="{5D99B447-5EE6-0946-B9CC-92ABFB150A77}" destId="{D6B700E2-A4A1-644A-A06D-0AAAB8B633E0}" srcOrd="0" destOrd="0" parTransId="{4A6AB2A1-83C9-4D4C-8484-C646AB2CD788}" sibTransId="{9CD3C014-13A0-3C42-A481-FD3FEA174113}"/>
    <dgm:cxn modelId="{B7605117-5F70-4190-912B-4B0AB56ACF69}" type="presOf" srcId="{4A6AB2A1-83C9-4D4C-8484-C646AB2CD788}" destId="{CAC7110F-D68B-9C4B-8914-6476F7129E7B}" srcOrd="0" destOrd="0" presId="urn:microsoft.com/office/officeart/2008/layout/RadialCluster"/>
    <dgm:cxn modelId="{9C7236F0-D277-4B12-AE89-53FF88CA0508}" type="presOf" srcId="{557D47C9-F823-AF41-887F-7A1A8F600BDC}" destId="{EE3296A4-385A-1045-B4E9-217E3B8DF2A7}" srcOrd="0" destOrd="0" presId="urn:microsoft.com/office/officeart/2008/layout/RadialCluster"/>
    <dgm:cxn modelId="{7124F983-19A2-F940-A526-2819E32DBE06}" srcId="{5D99B447-5EE6-0946-B9CC-92ABFB150A77}" destId="{9AF3ECF4-5991-4642-B35D-3FA3CD07BD59}" srcOrd="2" destOrd="0" parTransId="{557D47C9-F823-AF41-887F-7A1A8F600BDC}" sibTransId="{27DF8F78-35B2-1D44-988A-CA6889398462}"/>
    <dgm:cxn modelId="{84054764-7B4A-6245-970E-5E91D8ADCD9F}" srcId="{5D99B447-5EE6-0946-B9CC-92ABFB150A77}" destId="{6771F98B-4632-434E-8A58-6E8DDECBC51B}" srcOrd="3" destOrd="0" parTransId="{1A1624D8-6F74-274C-B7CB-79977700CDB2}" sibTransId="{CB5E165A-494C-4347-BC56-E76AF587BDCE}"/>
    <dgm:cxn modelId="{DB9091D8-D628-42BF-B39E-4E662086EDA0}" type="presOf" srcId="{1A1624D8-6F74-274C-B7CB-79977700CDB2}" destId="{B0E0929F-329F-844F-8E09-B122EB2D7E09}" srcOrd="0" destOrd="0" presId="urn:microsoft.com/office/officeart/2008/layout/RadialCluster"/>
    <dgm:cxn modelId="{6FB5291D-1467-4A65-8EBA-33AC1986CF98}" type="presOf" srcId="{8C2F50A9-4EFF-0541-98DB-B4F4B517A49F}" destId="{AE081BBE-CE7C-8D49-8270-ADC0D8686B33}" srcOrd="0" destOrd="0" presId="urn:microsoft.com/office/officeart/2008/layout/RadialCluster"/>
    <dgm:cxn modelId="{E78B3308-2D59-40D2-99FC-5E838C277AFB}" type="presParOf" srcId="{AE081BBE-CE7C-8D49-8270-ADC0D8686B33}" destId="{098CA99C-CB81-6D42-9EAC-3E558439C7CE}" srcOrd="0" destOrd="0" presId="urn:microsoft.com/office/officeart/2008/layout/RadialCluster"/>
    <dgm:cxn modelId="{D2FAFE62-FA31-4553-B05B-DFC3643B5C2C}" type="presParOf" srcId="{098CA99C-CB81-6D42-9EAC-3E558439C7CE}" destId="{EA7F6FA9-DF07-FB44-8F63-BB684903FF59}" srcOrd="0" destOrd="0" presId="urn:microsoft.com/office/officeart/2008/layout/RadialCluster"/>
    <dgm:cxn modelId="{FDD72D01-CAEA-4CFA-8C8B-89E65170335D}" type="presParOf" srcId="{098CA99C-CB81-6D42-9EAC-3E558439C7CE}" destId="{CAC7110F-D68B-9C4B-8914-6476F7129E7B}" srcOrd="1" destOrd="0" presId="urn:microsoft.com/office/officeart/2008/layout/RadialCluster"/>
    <dgm:cxn modelId="{766EBB23-8B96-45E4-829A-E19F902FDFE9}" type="presParOf" srcId="{098CA99C-CB81-6D42-9EAC-3E558439C7CE}" destId="{1D3ED988-405A-E74B-A72E-D66C609DE062}" srcOrd="2" destOrd="0" presId="urn:microsoft.com/office/officeart/2008/layout/RadialCluster"/>
    <dgm:cxn modelId="{B546954F-014C-478C-838C-735C6363658B}" type="presParOf" srcId="{098CA99C-CB81-6D42-9EAC-3E558439C7CE}" destId="{CF89FD28-ADD9-8A48-BEA0-7B71F0DBC8D0}" srcOrd="3" destOrd="0" presId="urn:microsoft.com/office/officeart/2008/layout/RadialCluster"/>
    <dgm:cxn modelId="{10841630-0620-47AA-94B3-87AF235FB2C3}" type="presParOf" srcId="{098CA99C-CB81-6D42-9EAC-3E558439C7CE}" destId="{9547601F-6809-C749-B976-3AE849E43089}" srcOrd="4" destOrd="0" presId="urn:microsoft.com/office/officeart/2008/layout/RadialCluster"/>
    <dgm:cxn modelId="{BAEBE476-7258-46BA-BE7D-296F6BD6E62C}" type="presParOf" srcId="{098CA99C-CB81-6D42-9EAC-3E558439C7CE}" destId="{EE3296A4-385A-1045-B4E9-217E3B8DF2A7}" srcOrd="5" destOrd="0" presId="urn:microsoft.com/office/officeart/2008/layout/RadialCluster"/>
    <dgm:cxn modelId="{82D03938-986F-4843-9B67-8CC273159B0C}" type="presParOf" srcId="{098CA99C-CB81-6D42-9EAC-3E558439C7CE}" destId="{2CE1E081-0790-0142-A887-5DC38EF41B99}" srcOrd="6" destOrd="0" presId="urn:microsoft.com/office/officeart/2008/layout/RadialCluster"/>
    <dgm:cxn modelId="{BA551875-F19C-43A4-A12E-7DECCBE4EC15}" type="presParOf" srcId="{098CA99C-CB81-6D42-9EAC-3E558439C7CE}" destId="{B0E0929F-329F-844F-8E09-B122EB2D7E09}" srcOrd="7" destOrd="0" presId="urn:microsoft.com/office/officeart/2008/layout/RadialCluster"/>
    <dgm:cxn modelId="{C97AC546-17F0-454A-A948-EA979B5E729D}" type="presParOf" srcId="{098CA99C-CB81-6D42-9EAC-3E558439C7CE}" destId="{51D11B3A-8844-DA47-856C-C523797E9AEE}" srcOrd="8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AAE1F26-2B05-41FF-BB6C-57FB69841415}" type="doc">
      <dgm:prSet loTypeId="urn:microsoft.com/office/officeart/2008/layout/HalfCircleOrganizationChart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7C504430-6841-4266-9417-B573ECDE003F}">
      <dgm:prSet phldrT="[Texto]"/>
      <dgm:spPr/>
      <dgm:t>
        <a:bodyPr/>
        <a:lstStyle/>
        <a:p>
          <a:r>
            <a:rPr lang="es-CO" dirty="0" smtClean="0"/>
            <a:t>Programas Regionalizados</a:t>
          </a:r>
          <a:endParaRPr lang="es-CO" dirty="0"/>
        </a:p>
      </dgm:t>
    </dgm:pt>
    <dgm:pt modelId="{E29D6051-E148-497D-83A0-E1FAB4F02107}" type="parTrans" cxnId="{C0E64A9A-DDB3-493C-82B2-4788D80D8679}">
      <dgm:prSet/>
      <dgm:spPr/>
      <dgm:t>
        <a:bodyPr/>
        <a:lstStyle/>
        <a:p>
          <a:endParaRPr lang="es-CO"/>
        </a:p>
      </dgm:t>
    </dgm:pt>
    <dgm:pt modelId="{F336DDE2-A125-445D-82E7-5E57693C6263}" type="sibTrans" cxnId="{C0E64A9A-DDB3-493C-82B2-4788D80D8679}">
      <dgm:prSet/>
      <dgm:spPr/>
      <dgm:t>
        <a:bodyPr/>
        <a:lstStyle/>
        <a:p>
          <a:endParaRPr lang="es-CO"/>
        </a:p>
      </dgm:t>
    </dgm:pt>
    <dgm:pt modelId="{6A8E692E-9E84-49EA-A4D8-0952AA76B430}">
      <dgm:prSet phldrT="[Texto]"/>
      <dgm:spPr/>
      <dgm:t>
        <a:bodyPr/>
        <a:lstStyle/>
        <a:p>
          <a:r>
            <a:rPr lang="es-CO" dirty="0" smtClean="0"/>
            <a:t>Matricula</a:t>
          </a:r>
        </a:p>
        <a:p>
          <a:r>
            <a:rPr lang="es-CO" dirty="0" smtClean="0"/>
            <a:t>4.000 estudiantes (15%)</a:t>
          </a:r>
          <a:endParaRPr lang="es-CO" dirty="0"/>
        </a:p>
      </dgm:t>
    </dgm:pt>
    <dgm:pt modelId="{37E7EC22-CDE9-4614-8D80-EFDA5DE8823A}" type="parTrans" cxnId="{9C998FE1-904E-43AD-BD3E-A0399C28457C}">
      <dgm:prSet/>
      <dgm:spPr/>
      <dgm:t>
        <a:bodyPr/>
        <a:lstStyle/>
        <a:p>
          <a:endParaRPr lang="es-CO"/>
        </a:p>
      </dgm:t>
    </dgm:pt>
    <dgm:pt modelId="{160BB92E-C414-40FF-99C2-4E947C103BE1}" type="sibTrans" cxnId="{9C998FE1-904E-43AD-BD3E-A0399C28457C}">
      <dgm:prSet/>
      <dgm:spPr/>
      <dgm:t>
        <a:bodyPr/>
        <a:lstStyle/>
        <a:p>
          <a:endParaRPr lang="es-CO"/>
        </a:p>
      </dgm:t>
    </dgm:pt>
    <dgm:pt modelId="{249A3F16-4E1A-4742-AD52-0823B2BA93C7}">
      <dgm:prSet phldrT="[Texto]"/>
      <dgm:spPr/>
      <dgm:t>
        <a:bodyPr/>
        <a:lstStyle/>
        <a:p>
          <a:r>
            <a:rPr lang="es-CO" dirty="0" smtClean="0"/>
            <a:t>Programas Regionalizados Ofertados Semestralmente</a:t>
          </a:r>
        </a:p>
        <a:p>
          <a:r>
            <a:rPr lang="es-CO" dirty="0" smtClean="0">
              <a:solidFill>
                <a:srgbClr val="FF0000"/>
              </a:solidFill>
            </a:rPr>
            <a:t>52 programas (15%)</a:t>
          </a:r>
        </a:p>
      </dgm:t>
    </dgm:pt>
    <dgm:pt modelId="{AAECE3F5-31DE-41CE-915C-D86F07D56E91}" type="parTrans" cxnId="{825E6C3E-D89A-4589-8B35-95B32006B419}">
      <dgm:prSet/>
      <dgm:spPr/>
      <dgm:t>
        <a:bodyPr/>
        <a:lstStyle/>
        <a:p>
          <a:endParaRPr lang="es-CO"/>
        </a:p>
      </dgm:t>
    </dgm:pt>
    <dgm:pt modelId="{BB75C4F7-0BF5-4EBA-BD12-88A998A2EDCC}" type="sibTrans" cxnId="{825E6C3E-D89A-4589-8B35-95B32006B419}">
      <dgm:prSet/>
      <dgm:spPr/>
      <dgm:t>
        <a:bodyPr/>
        <a:lstStyle/>
        <a:p>
          <a:endParaRPr lang="es-CO"/>
        </a:p>
      </dgm:t>
    </dgm:pt>
    <dgm:pt modelId="{FAD327A9-834F-4D2E-9E4F-6AA0A87D1476}" type="pres">
      <dgm:prSet presAssocID="{0AAE1F26-2B05-41FF-BB6C-57FB69841415}" presName="Name0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81D2B96B-AD01-4AB4-ABF6-929AC74A8467}" type="pres">
      <dgm:prSet presAssocID="{7C504430-6841-4266-9417-B573ECDE003F}" presName="hierRoot1" presStyleCnt="0">
        <dgm:presLayoutVars>
          <dgm:hierBranch val="init"/>
        </dgm:presLayoutVars>
      </dgm:prSet>
      <dgm:spPr/>
    </dgm:pt>
    <dgm:pt modelId="{F28DF5D1-AA83-4B88-A43A-5E203429E28A}" type="pres">
      <dgm:prSet presAssocID="{7C504430-6841-4266-9417-B573ECDE003F}" presName="rootComposite1" presStyleCnt="0"/>
      <dgm:spPr/>
    </dgm:pt>
    <dgm:pt modelId="{8C0937E5-6A74-4BDA-B2DE-886A31DAE2BB}" type="pres">
      <dgm:prSet presAssocID="{7C504430-6841-4266-9417-B573ECDE003F}" presName="rootText1" presStyleLbl="alignAcc1" presStyleIdx="0" presStyleCnt="0" custScaleX="87076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ECD866BA-2987-4E2A-AC5A-3088A7B27D08}" type="pres">
      <dgm:prSet presAssocID="{7C504430-6841-4266-9417-B573ECDE003F}" presName="topArc1" presStyleLbl="parChTrans1D1" presStyleIdx="0" presStyleCnt="6"/>
      <dgm:spPr/>
    </dgm:pt>
    <dgm:pt modelId="{D5DC10DC-6C31-470F-8D6E-C42E05C00633}" type="pres">
      <dgm:prSet presAssocID="{7C504430-6841-4266-9417-B573ECDE003F}" presName="bottomArc1" presStyleLbl="parChTrans1D1" presStyleIdx="1" presStyleCnt="6"/>
      <dgm:spPr/>
    </dgm:pt>
    <dgm:pt modelId="{DFE2B49D-02CE-4694-AC7C-7A30D3DF1995}" type="pres">
      <dgm:prSet presAssocID="{7C504430-6841-4266-9417-B573ECDE003F}" presName="topConnNode1" presStyleLbl="node1" presStyleIdx="0" presStyleCnt="0"/>
      <dgm:spPr/>
      <dgm:t>
        <a:bodyPr/>
        <a:lstStyle/>
        <a:p>
          <a:endParaRPr lang="es-ES"/>
        </a:p>
      </dgm:t>
    </dgm:pt>
    <dgm:pt modelId="{D77F6D35-669A-415F-B5C8-C169E7AEC9B8}" type="pres">
      <dgm:prSet presAssocID="{7C504430-6841-4266-9417-B573ECDE003F}" presName="hierChild2" presStyleCnt="0"/>
      <dgm:spPr/>
    </dgm:pt>
    <dgm:pt modelId="{73A5943C-2F5C-4A8A-9CC3-5F484B201CBE}" type="pres">
      <dgm:prSet presAssocID="{37E7EC22-CDE9-4614-8D80-EFDA5DE8823A}" presName="Name28" presStyleLbl="parChTrans1D2" presStyleIdx="0" presStyleCnt="2"/>
      <dgm:spPr/>
      <dgm:t>
        <a:bodyPr/>
        <a:lstStyle/>
        <a:p>
          <a:endParaRPr lang="es-ES"/>
        </a:p>
      </dgm:t>
    </dgm:pt>
    <dgm:pt modelId="{71E52702-C948-44B2-B5CE-EF583F232E8F}" type="pres">
      <dgm:prSet presAssocID="{6A8E692E-9E84-49EA-A4D8-0952AA76B430}" presName="hierRoot2" presStyleCnt="0">
        <dgm:presLayoutVars>
          <dgm:hierBranch val="init"/>
        </dgm:presLayoutVars>
      </dgm:prSet>
      <dgm:spPr/>
    </dgm:pt>
    <dgm:pt modelId="{C5E2C912-20BD-46F0-BC47-5D50631D1016}" type="pres">
      <dgm:prSet presAssocID="{6A8E692E-9E84-49EA-A4D8-0952AA76B430}" presName="rootComposite2" presStyleCnt="0"/>
      <dgm:spPr/>
    </dgm:pt>
    <dgm:pt modelId="{6C7C8F28-F1F8-439B-96DE-9278D4D40460}" type="pres">
      <dgm:prSet presAssocID="{6A8E692E-9E84-49EA-A4D8-0952AA76B430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C1DF8F45-011C-49D0-A371-4C96D6EB7806}" type="pres">
      <dgm:prSet presAssocID="{6A8E692E-9E84-49EA-A4D8-0952AA76B430}" presName="topArc2" presStyleLbl="parChTrans1D1" presStyleIdx="2" presStyleCnt="6"/>
      <dgm:spPr/>
    </dgm:pt>
    <dgm:pt modelId="{4A732DCA-1F55-4331-81E7-A260BEA5C862}" type="pres">
      <dgm:prSet presAssocID="{6A8E692E-9E84-49EA-A4D8-0952AA76B430}" presName="bottomArc2" presStyleLbl="parChTrans1D1" presStyleIdx="3" presStyleCnt="6"/>
      <dgm:spPr/>
    </dgm:pt>
    <dgm:pt modelId="{14FE39BA-B84C-4E51-9EAF-75E1D3B8B989}" type="pres">
      <dgm:prSet presAssocID="{6A8E692E-9E84-49EA-A4D8-0952AA76B430}" presName="topConnNode2" presStyleLbl="node2" presStyleIdx="0" presStyleCnt="0"/>
      <dgm:spPr/>
      <dgm:t>
        <a:bodyPr/>
        <a:lstStyle/>
        <a:p>
          <a:endParaRPr lang="es-ES"/>
        </a:p>
      </dgm:t>
    </dgm:pt>
    <dgm:pt modelId="{9EF535DE-5C66-4459-AC05-09DE26114CA1}" type="pres">
      <dgm:prSet presAssocID="{6A8E692E-9E84-49EA-A4D8-0952AA76B430}" presName="hierChild4" presStyleCnt="0"/>
      <dgm:spPr/>
    </dgm:pt>
    <dgm:pt modelId="{3861B4D6-822B-403E-9E25-B3A040FCD39D}" type="pres">
      <dgm:prSet presAssocID="{6A8E692E-9E84-49EA-A4D8-0952AA76B430}" presName="hierChild5" presStyleCnt="0"/>
      <dgm:spPr/>
    </dgm:pt>
    <dgm:pt modelId="{2477EB73-D432-4293-8D2B-C89EEBE7842E}" type="pres">
      <dgm:prSet presAssocID="{AAECE3F5-31DE-41CE-915C-D86F07D56E91}" presName="Name28" presStyleLbl="parChTrans1D2" presStyleIdx="1" presStyleCnt="2"/>
      <dgm:spPr/>
      <dgm:t>
        <a:bodyPr/>
        <a:lstStyle/>
        <a:p>
          <a:endParaRPr lang="es-ES"/>
        </a:p>
      </dgm:t>
    </dgm:pt>
    <dgm:pt modelId="{E282559E-D3A4-4D08-8B5C-1E09DBB7D2A3}" type="pres">
      <dgm:prSet presAssocID="{249A3F16-4E1A-4742-AD52-0823B2BA93C7}" presName="hierRoot2" presStyleCnt="0">
        <dgm:presLayoutVars>
          <dgm:hierBranch val="init"/>
        </dgm:presLayoutVars>
      </dgm:prSet>
      <dgm:spPr/>
    </dgm:pt>
    <dgm:pt modelId="{AFAC5C5A-25D7-47C2-924C-4C8A8B50473B}" type="pres">
      <dgm:prSet presAssocID="{249A3F16-4E1A-4742-AD52-0823B2BA93C7}" presName="rootComposite2" presStyleCnt="0"/>
      <dgm:spPr/>
    </dgm:pt>
    <dgm:pt modelId="{93DCB856-DCD8-426E-96E2-1A66F9C42D13}" type="pres">
      <dgm:prSet presAssocID="{249A3F16-4E1A-4742-AD52-0823B2BA93C7}" presName="rootText2" presStyleLbl="alignAcc1" presStyleIdx="0" presStyleCnt="0">
        <dgm:presLayoutVars>
          <dgm:chPref val="3"/>
        </dgm:presLayoutVars>
      </dgm:prSet>
      <dgm:spPr/>
      <dgm:t>
        <a:bodyPr/>
        <a:lstStyle/>
        <a:p>
          <a:endParaRPr lang="es-CO"/>
        </a:p>
      </dgm:t>
    </dgm:pt>
    <dgm:pt modelId="{330B73F3-DBA0-483D-B334-C8DDC7EDAA27}" type="pres">
      <dgm:prSet presAssocID="{249A3F16-4E1A-4742-AD52-0823B2BA93C7}" presName="topArc2" presStyleLbl="parChTrans1D1" presStyleIdx="4" presStyleCnt="6"/>
      <dgm:spPr/>
    </dgm:pt>
    <dgm:pt modelId="{B642F3AD-420D-47BD-AF74-2D1D4A442BF9}" type="pres">
      <dgm:prSet presAssocID="{249A3F16-4E1A-4742-AD52-0823B2BA93C7}" presName="bottomArc2" presStyleLbl="parChTrans1D1" presStyleIdx="5" presStyleCnt="6"/>
      <dgm:spPr/>
    </dgm:pt>
    <dgm:pt modelId="{F9D4179B-E283-4F5D-8885-83A845F7FCD6}" type="pres">
      <dgm:prSet presAssocID="{249A3F16-4E1A-4742-AD52-0823B2BA93C7}" presName="topConnNode2" presStyleLbl="node2" presStyleIdx="0" presStyleCnt="0"/>
      <dgm:spPr/>
      <dgm:t>
        <a:bodyPr/>
        <a:lstStyle/>
        <a:p>
          <a:endParaRPr lang="es-ES"/>
        </a:p>
      </dgm:t>
    </dgm:pt>
    <dgm:pt modelId="{D7E71599-6E58-494F-A05B-5D72CB72A75D}" type="pres">
      <dgm:prSet presAssocID="{249A3F16-4E1A-4742-AD52-0823B2BA93C7}" presName="hierChild4" presStyleCnt="0"/>
      <dgm:spPr/>
    </dgm:pt>
    <dgm:pt modelId="{82114F49-B7DF-43C7-B8A1-66D559F37FF5}" type="pres">
      <dgm:prSet presAssocID="{249A3F16-4E1A-4742-AD52-0823B2BA93C7}" presName="hierChild5" presStyleCnt="0"/>
      <dgm:spPr/>
    </dgm:pt>
    <dgm:pt modelId="{A51FD648-9219-4185-8256-CBF5BA2D816F}" type="pres">
      <dgm:prSet presAssocID="{7C504430-6841-4266-9417-B573ECDE003F}" presName="hierChild3" presStyleCnt="0"/>
      <dgm:spPr/>
    </dgm:pt>
  </dgm:ptLst>
  <dgm:cxnLst>
    <dgm:cxn modelId="{F375F0C1-667C-4DD4-8FF9-DCD2528B2773}" type="presOf" srcId="{37E7EC22-CDE9-4614-8D80-EFDA5DE8823A}" destId="{73A5943C-2F5C-4A8A-9CC3-5F484B201CBE}" srcOrd="0" destOrd="0" presId="urn:microsoft.com/office/officeart/2008/layout/HalfCircleOrganizationChart"/>
    <dgm:cxn modelId="{155D8517-F7DA-4D31-B573-55AC7456172E}" type="presOf" srcId="{7C504430-6841-4266-9417-B573ECDE003F}" destId="{DFE2B49D-02CE-4694-AC7C-7A30D3DF1995}" srcOrd="1" destOrd="0" presId="urn:microsoft.com/office/officeart/2008/layout/HalfCircleOrganizationChart"/>
    <dgm:cxn modelId="{7C98968A-860D-41C2-9E7E-990BFE05F12A}" type="presOf" srcId="{0AAE1F26-2B05-41FF-BB6C-57FB69841415}" destId="{FAD327A9-834F-4D2E-9E4F-6AA0A87D1476}" srcOrd="0" destOrd="0" presId="urn:microsoft.com/office/officeart/2008/layout/HalfCircleOrganizationChart"/>
    <dgm:cxn modelId="{0D6D4F39-7292-4B44-B479-1F4C330F327D}" type="presOf" srcId="{249A3F16-4E1A-4742-AD52-0823B2BA93C7}" destId="{F9D4179B-E283-4F5D-8885-83A845F7FCD6}" srcOrd="1" destOrd="0" presId="urn:microsoft.com/office/officeart/2008/layout/HalfCircleOrganizationChart"/>
    <dgm:cxn modelId="{00AAB682-7B37-4D9B-8EFA-3BADA5F75F51}" type="presOf" srcId="{6A8E692E-9E84-49EA-A4D8-0952AA76B430}" destId="{6C7C8F28-F1F8-439B-96DE-9278D4D40460}" srcOrd="0" destOrd="0" presId="urn:microsoft.com/office/officeart/2008/layout/HalfCircleOrganizationChart"/>
    <dgm:cxn modelId="{01497F74-C03D-4DEE-929F-B91F87E46D14}" type="presOf" srcId="{AAECE3F5-31DE-41CE-915C-D86F07D56E91}" destId="{2477EB73-D432-4293-8D2B-C89EEBE7842E}" srcOrd="0" destOrd="0" presId="urn:microsoft.com/office/officeart/2008/layout/HalfCircleOrganizationChart"/>
    <dgm:cxn modelId="{9B33D5EC-3BB8-4D3A-87C7-F30173C3B55D}" type="presOf" srcId="{249A3F16-4E1A-4742-AD52-0823B2BA93C7}" destId="{93DCB856-DCD8-426E-96E2-1A66F9C42D13}" srcOrd="0" destOrd="0" presId="urn:microsoft.com/office/officeart/2008/layout/HalfCircleOrganizationChart"/>
    <dgm:cxn modelId="{B1061D3E-8A49-4B53-997E-D09C6EE702C7}" type="presOf" srcId="{6A8E692E-9E84-49EA-A4D8-0952AA76B430}" destId="{14FE39BA-B84C-4E51-9EAF-75E1D3B8B989}" srcOrd="1" destOrd="0" presId="urn:microsoft.com/office/officeart/2008/layout/HalfCircleOrganizationChart"/>
    <dgm:cxn modelId="{9C998FE1-904E-43AD-BD3E-A0399C28457C}" srcId="{7C504430-6841-4266-9417-B573ECDE003F}" destId="{6A8E692E-9E84-49EA-A4D8-0952AA76B430}" srcOrd="0" destOrd="0" parTransId="{37E7EC22-CDE9-4614-8D80-EFDA5DE8823A}" sibTransId="{160BB92E-C414-40FF-99C2-4E947C103BE1}"/>
    <dgm:cxn modelId="{5F35A081-246E-4AAA-9B1A-4CD177AE343E}" type="presOf" srcId="{7C504430-6841-4266-9417-B573ECDE003F}" destId="{8C0937E5-6A74-4BDA-B2DE-886A31DAE2BB}" srcOrd="0" destOrd="0" presId="urn:microsoft.com/office/officeart/2008/layout/HalfCircleOrganizationChart"/>
    <dgm:cxn modelId="{C0E64A9A-DDB3-493C-82B2-4788D80D8679}" srcId="{0AAE1F26-2B05-41FF-BB6C-57FB69841415}" destId="{7C504430-6841-4266-9417-B573ECDE003F}" srcOrd="0" destOrd="0" parTransId="{E29D6051-E148-497D-83A0-E1FAB4F02107}" sibTransId="{F336DDE2-A125-445D-82E7-5E57693C6263}"/>
    <dgm:cxn modelId="{825E6C3E-D89A-4589-8B35-95B32006B419}" srcId="{7C504430-6841-4266-9417-B573ECDE003F}" destId="{249A3F16-4E1A-4742-AD52-0823B2BA93C7}" srcOrd="1" destOrd="0" parTransId="{AAECE3F5-31DE-41CE-915C-D86F07D56E91}" sibTransId="{BB75C4F7-0BF5-4EBA-BD12-88A998A2EDCC}"/>
    <dgm:cxn modelId="{B1323E10-54EB-48A0-A642-6FDD962C33CB}" type="presParOf" srcId="{FAD327A9-834F-4D2E-9E4F-6AA0A87D1476}" destId="{81D2B96B-AD01-4AB4-ABF6-929AC74A8467}" srcOrd="0" destOrd="0" presId="urn:microsoft.com/office/officeart/2008/layout/HalfCircleOrganizationChart"/>
    <dgm:cxn modelId="{DCE16951-91D5-4F2B-9452-FF126FE67669}" type="presParOf" srcId="{81D2B96B-AD01-4AB4-ABF6-929AC74A8467}" destId="{F28DF5D1-AA83-4B88-A43A-5E203429E28A}" srcOrd="0" destOrd="0" presId="urn:microsoft.com/office/officeart/2008/layout/HalfCircleOrganizationChart"/>
    <dgm:cxn modelId="{69E8E2D4-1D0E-4FEF-9874-480C77F11982}" type="presParOf" srcId="{F28DF5D1-AA83-4B88-A43A-5E203429E28A}" destId="{8C0937E5-6A74-4BDA-B2DE-886A31DAE2BB}" srcOrd="0" destOrd="0" presId="urn:microsoft.com/office/officeart/2008/layout/HalfCircleOrganizationChart"/>
    <dgm:cxn modelId="{BC96F09E-64CA-439A-B074-471D68E7B4B7}" type="presParOf" srcId="{F28DF5D1-AA83-4B88-A43A-5E203429E28A}" destId="{ECD866BA-2987-4E2A-AC5A-3088A7B27D08}" srcOrd="1" destOrd="0" presId="urn:microsoft.com/office/officeart/2008/layout/HalfCircleOrganizationChart"/>
    <dgm:cxn modelId="{5B0CEAF2-95BB-49DD-A8BF-D8BE83C8A488}" type="presParOf" srcId="{F28DF5D1-AA83-4B88-A43A-5E203429E28A}" destId="{D5DC10DC-6C31-470F-8D6E-C42E05C00633}" srcOrd="2" destOrd="0" presId="urn:microsoft.com/office/officeart/2008/layout/HalfCircleOrganizationChart"/>
    <dgm:cxn modelId="{6DD2680A-817B-4FF3-9F5D-AA023CA722CD}" type="presParOf" srcId="{F28DF5D1-AA83-4B88-A43A-5E203429E28A}" destId="{DFE2B49D-02CE-4694-AC7C-7A30D3DF1995}" srcOrd="3" destOrd="0" presId="urn:microsoft.com/office/officeart/2008/layout/HalfCircleOrganizationChart"/>
    <dgm:cxn modelId="{2E94D43A-1D5A-4107-B376-687B35380E93}" type="presParOf" srcId="{81D2B96B-AD01-4AB4-ABF6-929AC74A8467}" destId="{D77F6D35-669A-415F-B5C8-C169E7AEC9B8}" srcOrd="1" destOrd="0" presId="urn:microsoft.com/office/officeart/2008/layout/HalfCircleOrganizationChart"/>
    <dgm:cxn modelId="{231898FC-6D08-4653-BDD8-119B63956042}" type="presParOf" srcId="{D77F6D35-669A-415F-B5C8-C169E7AEC9B8}" destId="{73A5943C-2F5C-4A8A-9CC3-5F484B201CBE}" srcOrd="0" destOrd="0" presId="urn:microsoft.com/office/officeart/2008/layout/HalfCircleOrganizationChart"/>
    <dgm:cxn modelId="{B114657E-EC8E-4A9B-A711-0021AAA005D8}" type="presParOf" srcId="{D77F6D35-669A-415F-B5C8-C169E7AEC9B8}" destId="{71E52702-C948-44B2-B5CE-EF583F232E8F}" srcOrd="1" destOrd="0" presId="urn:microsoft.com/office/officeart/2008/layout/HalfCircleOrganizationChart"/>
    <dgm:cxn modelId="{86F0ACB0-6CC5-4F9A-BF9E-81D75031A457}" type="presParOf" srcId="{71E52702-C948-44B2-B5CE-EF583F232E8F}" destId="{C5E2C912-20BD-46F0-BC47-5D50631D1016}" srcOrd="0" destOrd="0" presId="urn:microsoft.com/office/officeart/2008/layout/HalfCircleOrganizationChart"/>
    <dgm:cxn modelId="{C60BC0CA-A83C-4590-A51B-293683B33705}" type="presParOf" srcId="{C5E2C912-20BD-46F0-BC47-5D50631D1016}" destId="{6C7C8F28-F1F8-439B-96DE-9278D4D40460}" srcOrd="0" destOrd="0" presId="urn:microsoft.com/office/officeart/2008/layout/HalfCircleOrganizationChart"/>
    <dgm:cxn modelId="{B10F09A4-931C-49F7-9915-4CADB9E4705F}" type="presParOf" srcId="{C5E2C912-20BD-46F0-BC47-5D50631D1016}" destId="{C1DF8F45-011C-49D0-A371-4C96D6EB7806}" srcOrd="1" destOrd="0" presId="urn:microsoft.com/office/officeart/2008/layout/HalfCircleOrganizationChart"/>
    <dgm:cxn modelId="{EE52DF27-EA61-4AA5-98C7-377202848FB3}" type="presParOf" srcId="{C5E2C912-20BD-46F0-BC47-5D50631D1016}" destId="{4A732DCA-1F55-4331-81E7-A260BEA5C862}" srcOrd="2" destOrd="0" presId="urn:microsoft.com/office/officeart/2008/layout/HalfCircleOrganizationChart"/>
    <dgm:cxn modelId="{76A1B6ED-07F6-47E9-8178-7C9676768DDE}" type="presParOf" srcId="{C5E2C912-20BD-46F0-BC47-5D50631D1016}" destId="{14FE39BA-B84C-4E51-9EAF-75E1D3B8B989}" srcOrd="3" destOrd="0" presId="urn:microsoft.com/office/officeart/2008/layout/HalfCircleOrganizationChart"/>
    <dgm:cxn modelId="{78571C52-2767-4A1B-A973-B25C77C8FD5A}" type="presParOf" srcId="{71E52702-C948-44B2-B5CE-EF583F232E8F}" destId="{9EF535DE-5C66-4459-AC05-09DE26114CA1}" srcOrd="1" destOrd="0" presId="urn:microsoft.com/office/officeart/2008/layout/HalfCircleOrganizationChart"/>
    <dgm:cxn modelId="{B3E669FC-C0A8-4592-B9F0-317A26AB39EB}" type="presParOf" srcId="{71E52702-C948-44B2-B5CE-EF583F232E8F}" destId="{3861B4D6-822B-403E-9E25-B3A040FCD39D}" srcOrd="2" destOrd="0" presId="urn:microsoft.com/office/officeart/2008/layout/HalfCircleOrganizationChart"/>
    <dgm:cxn modelId="{A4C8C908-711E-4E35-BF9E-8D66A8DC36B8}" type="presParOf" srcId="{D77F6D35-669A-415F-B5C8-C169E7AEC9B8}" destId="{2477EB73-D432-4293-8D2B-C89EEBE7842E}" srcOrd="2" destOrd="0" presId="urn:microsoft.com/office/officeart/2008/layout/HalfCircleOrganizationChart"/>
    <dgm:cxn modelId="{DD73C58B-4513-4E05-B50E-A0EEDDA515F3}" type="presParOf" srcId="{D77F6D35-669A-415F-B5C8-C169E7AEC9B8}" destId="{E282559E-D3A4-4D08-8B5C-1E09DBB7D2A3}" srcOrd="3" destOrd="0" presId="urn:microsoft.com/office/officeart/2008/layout/HalfCircleOrganizationChart"/>
    <dgm:cxn modelId="{B6F7ACB2-9223-4AF5-BD40-00ED14462AAE}" type="presParOf" srcId="{E282559E-D3A4-4D08-8B5C-1E09DBB7D2A3}" destId="{AFAC5C5A-25D7-47C2-924C-4C8A8B50473B}" srcOrd="0" destOrd="0" presId="urn:microsoft.com/office/officeart/2008/layout/HalfCircleOrganizationChart"/>
    <dgm:cxn modelId="{C0A5B501-8C7B-4CD3-A0E5-6EFB4F8C709E}" type="presParOf" srcId="{AFAC5C5A-25D7-47C2-924C-4C8A8B50473B}" destId="{93DCB856-DCD8-426E-96E2-1A66F9C42D13}" srcOrd="0" destOrd="0" presId="urn:microsoft.com/office/officeart/2008/layout/HalfCircleOrganizationChart"/>
    <dgm:cxn modelId="{4E786329-5B27-4AD2-84C2-A7074F269255}" type="presParOf" srcId="{AFAC5C5A-25D7-47C2-924C-4C8A8B50473B}" destId="{330B73F3-DBA0-483D-B334-C8DDC7EDAA27}" srcOrd="1" destOrd="0" presId="urn:microsoft.com/office/officeart/2008/layout/HalfCircleOrganizationChart"/>
    <dgm:cxn modelId="{D5BA2C9E-278C-4A90-BB61-40F222E5E735}" type="presParOf" srcId="{AFAC5C5A-25D7-47C2-924C-4C8A8B50473B}" destId="{B642F3AD-420D-47BD-AF74-2D1D4A442BF9}" srcOrd="2" destOrd="0" presId="urn:microsoft.com/office/officeart/2008/layout/HalfCircleOrganizationChart"/>
    <dgm:cxn modelId="{82B5F1CC-5F55-4AD2-9C58-259BFC6EDC5A}" type="presParOf" srcId="{AFAC5C5A-25D7-47C2-924C-4C8A8B50473B}" destId="{F9D4179B-E283-4F5D-8885-83A845F7FCD6}" srcOrd="3" destOrd="0" presId="urn:microsoft.com/office/officeart/2008/layout/HalfCircleOrganizationChart"/>
    <dgm:cxn modelId="{7958430B-EFE2-47DC-BC62-83A8BAD85795}" type="presParOf" srcId="{E282559E-D3A4-4D08-8B5C-1E09DBB7D2A3}" destId="{D7E71599-6E58-494F-A05B-5D72CB72A75D}" srcOrd="1" destOrd="0" presId="urn:microsoft.com/office/officeart/2008/layout/HalfCircleOrganizationChart"/>
    <dgm:cxn modelId="{0D8610E7-D6CD-439E-A846-2E865A4A3323}" type="presParOf" srcId="{E282559E-D3A4-4D08-8B5C-1E09DBB7D2A3}" destId="{82114F49-B7DF-43C7-B8A1-66D559F37FF5}" srcOrd="2" destOrd="0" presId="urn:microsoft.com/office/officeart/2008/layout/HalfCircleOrganizationChart"/>
    <dgm:cxn modelId="{842EE7F9-76A4-4757-A4EF-B571F9BC0209}" type="presParOf" srcId="{81D2B96B-AD01-4AB4-ABF6-929AC74A8467}" destId="{A51FD648-9219-4185-8256-CBF5BA2D816F}" srcOrd="2" destOrd="0" presId="urn:microsoft.com/office/officeart/2008/layout/HalfCircleOrganizationChar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84D1D0A-9E40-D04E-B198-FD113AD7922D}" type="doc">
      <dgm:prSet loTypeId="urn:microsoft.com/office/officeart/2005/8/layout/defaul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3384EA7E-C8A7-9642-9B96-468A42A2E44D}">
      <dgm:prSet phldrT="[Texto]"/>
      <dgm:spPr/>
      <dgm:t>
        <a:bodyPr/>
        <a:lstStyle/>
        <a:p>
          <a:r>
            <a:rPr lang="es-ES" dirty="0" smtClean="0"/>
            <a:t>Gobernación</a:t>
          </a:r>
          <a:endParaRPr lang="es-ES" dirty="0"/>
        </a:p>
      </dgm:t>
    </dgm:pt>
    <dgm:pt modelId="{133FC9A6-E135-DE43-8F06-327336D22D91}" type="parTrans" cxnId="{8CD6D620-C054-974B-8733-E1DEBA670BCB}">
      <dgm:prSet/>
      <dgm:spPr/>
      <dgm:t>
        <a:bodyPr/>
        <a:lstStyle/>
        <a:p>
          <a:endParaRPr lang="es-ES"/>
        </a:p>
      </dgm:t>
    </dgm:pt>
    <dgm:pt modelId="{0A96BE72-6AA3-014D-8F2A-41B1EA76EB12}" type="sibTrans" cxnId="{8CD6D620-C054-974B-8733-E1DEBA670BCB}">
      <dgm:prSet/>
      <dgm:spPr/>
      <dgm:t>
        <a:bodyPr/>
        <a:lstStyle/>
        <a:p>
          <a:endParaRPr lang="es-ES"/>
        </a:p>
      </dgm:t>
    </dgm:pt>
    <dgm:pt modelId="{C2205D00-E57E-A842-8171-F6B3747FB2A8}">
      <dgm:prSet phldrT="[Texto]"/>
      <dgm:spPr/>
      <dgm:t>
        <a:bodyPr/>
        <a:lstStyle/>
        <a:p>
          <a:r>
            <a:rPr lang="es-ES" dirty="0" smtClean="0"/>
            <a:t>Alcaldías</a:t>
          </a:r>
        </a:p>
        <a:p>
          <a:r>
            <a:rPr lang="es-ES" dirty="0" smtClean="0"/>
            <a:t>municipales</a:t>
          </a:r>
        </a:p>
      </dgm:t>
    </dgm:pt>
    <dgm:pt modelId="{76459699-C7C3-5B45-99BB-4021FADDE6A8}" type="parTrans" cxnId="{D9CED596-6D5C-3240-B20C-5AD67BA05BD2}">
      <dgm:prSet/>
      <dgm:spPr/>
      <dgm:t>
        <a:bodyPr/>
        <a:lstStyle/>
        <a:p>
          <a:endParaRPr lang="es-ES"/>
        </a:p>
      </dgm:t>
    </dgm:pt>
    <dgm:pt modelId="{C8A40720-0D1E-AC41-B9AB-D10B612BE1EB}" type="sibTrans" cxnId="{D9CED596-6D5C-3240-B20C-5AD67BA05BD2}">
      <dgm:prSet/>
      <dgm:spPr/>
      <dgm:t>
        <a:bodyPr/>
        <a:lstStyle/>
        <a:p>
          <a:endParaRPr lang="es-ES"/>
        </a:p>
      </dgm:t>
    </dgm:pt>
    <dgm:pt modelId="{82139599-6381-D944-BB83-F853909577FD}">
      <dgm:prSet phldrT="[Texto]"/>
      <dgm:spPr/>
      <dgm:t>
        <a:bodyPr/>
        <a:lstStyle/>
        <a:p>
          <a:r>
            <a:rPr lang="es-ES" dirty="0" smtClean="0"/>
            <a:t>IVA Social</a:t>
          </a:r>
          <a:endParaRPr lang="es-ES" dirty="0"/>
        </a:p>
      </dgm:t>
    </dgm:pt>
    <dgm:pt modelId="{F2444948-4732-ED4D-97F4-AF2BC5FCA4B7}" type="parTrans" cxnId="{D250D063-2C46-B543-B118-5842FFEF9CE0}">
      <dgm:prSet/>
      <dgm:spPr/>
      <dgm:t>
        <a:bodyPr/>
        <a:lstStyle/>
        <a:p>
          <a:endParaRPr lang="es-ES"/>
        </a:p>
      </dgm:t>
    </dgm:pt>
    <dgm:pt modelId="{6D2BDB75-0261-0F48-96B8-246CE187BAE1}" type="sibTrans" cxnId="{D250D063-2C46-B543-B118-5842FFEF9CE0}">
      <dgm:prSet/>
      <dgm:spPr/>
      <dgm:t>
        <a:bodyPr/>
        <a:lstStyle/>
        <a:p>
          <a:endParaRPr lang="es-ES"/>
        </a:p>
      </dgm:t>
    </dgm:pt>
    <dgm:pt modelId="{EDDD5CA0-3BF5-D84C-9525-78F07585EABB}">
      <dgm:prSet phldrT="[Texto]"/>
      <dgm:spPr/>
      <dgm:t>
        <a:bodyPr/>
        <a:lstStyle/>
        <a:p>
          <a:r>
            <a:rPr lang="es-ES" dirty="0" smtClean="0"/>
            <a:t>Convocatorias de fomento del MEN</a:t>
          </a:r>
          <a:endParaRPr lang="es-ES" dirty="0"/>
        </a:p>
      </dgm:t>
    </dgm:pt>
    <dgm:pt modelId="{AC92F5DE-6420-EE4C-9D2F-24B63FF3A283}" type="parTrans" cxnId="{8E7FBCF5-88AC-9F49-AE51-8FDB81FF1085}">
      <dgm:prSet/>
      <dgm:spPr/>
      <dgm:t>
        <a:bodyPr/>
        <a:lstStyle/>
        <a:p>
          <a:endParaRPr lang="es-ES"/>
        </a:p>
      </dgm:t>
    </dgm:pt>
    <dgm:pt modelId="{7384F1FE-02AD-9341-8E4C-90D966059E7B}" type="sibTrans" cxnId="{8E7FBCF5-88AC-9F49-AE51-8FDB81FF1085}">
      <dgm:prSet/>
      <dgm:spPr/>
      <dgm:t>
        <a:bodyPr/>
        <a:lstStyle/>
        <a:p>
          <a:endParaRPr lang="es-ES"/>
        </a:p>
      </dgm:t>
    </dgm:pt>
    <dgm:pt modelId="{0F56975F-0733-834E-9064-91D875CE7B7B}">
      <dgm:prSet phldrT="[Texto]"/>
      <dgm:spPr/>
      <dgm:t>
        <a:bodyPr/>
        <a:lstStyle/>
        <a:p>
          <a:r>
            <a:rPr lang="es-ES" dirty="0" smtClean="0"/>
            <a:t>Sector Privado</a:t>
          </a:r>
          <a:endParaRPr lang="es-ES" dirty="0"/>
        </a:p>
      </dgm:t>
    </dgm:pt>
    <dgm:pt modelId="{602E1B01-66E8-4B4E-BED1-FB3D4642ED70}" type="sibTrans" cxnId="{3FA7DF01-768A-C24E-8B40-C40DE934A2BB}">
      <dgm:prSet/>
      <dgm:spPr/>
      <dgm:t>
        <a:bodyPr/>
        <a:lstStyle/>
        <a:p>
          <a:endParaRPr lang="es-ES"/>
        </a:p>
      </dgm:t>
    </dgm:pt>
    <dgm:pt modelId="{F46D1CB5-603E-464E-95CE-5C246C92C958}" type="parTrans" cxnId="{3FA7DF01-768A-C24E-8B40-C40DE934A2BB}">
      <dgm:prSet/>
      <dgm:spPr/>
      <dgm:t>
        <a:bodyPr/>
        <a:lstStyle/>
        <a:p>
          <a:endParaRPr lang="es-ES"/>
        </a:p>
      </dgm:t>
    </dgm:pt>
    <dgm:pt modelId="{EB1F5C11-F01C-423E-9B37-53C839BCE4C2}">
      <dgm:prSet phldrT="[Texto]"/>
      <dgm:spPr/>
      <dgm:t>
        <a:bodyPr/>
        <a:lstStyle/>
        <a:p>
          <a:r>
            <a:rPr lang="es-ES" dirty="0" smtClean="0"/>
            <a:t>Sector Solidario</a:t>
          </a:r>
          <a:endParaRPr lang="es-ES" dirty="0"/>
        </a:p>
      </dgm:t>
    </dgm:pt>
    <dgm:pt modelId="{FA6476DE-3798-4366-9405-F5EB5770CCBA}" type="parTrans" cxnId="{C015296E-A139-452F-AB52-17F236EB1414}">
      <dgm:prSet/>
      <dgm:spPr/>
    </dgm:pt>
    <dgm:pt modelId="{86639E35-9E1D-4477-B4DD-685F4AC94E05}" type="sibTrans" cxnId="{C015296E-A139-452F-AB52-17F236EB1414}">
      <dgm:prSet/>
      <dgm:spPr/>
    </dgm:pt>
    <dgm:pt modelId="{9BE5C5F8-9A29-AB43-9356-D2F08CBD05E5}" type="pres">
      <dgm:prSet presAssocID="{784D1D0A-9E40-D04E-B198-FD113AD7922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8E66974-AB4A-D54B-B602-88F28C25F865}" type="pres">
      <dgm:prSet presAssocID="{3384EA7E-C8A7-9642-9B96-468A42A2E44D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284E189-E3A2-FB4E-9379-3F82974F278F}" type="pres">
      <dgm:prSet presAssocID="{0A96BE72-6AA3-014D-8F2A-41B1EA76EB12}" presName="sibTrans" presStyleCnt="0"/>
      <dgm:spPr/>
    </dgm:pt>
    <dgm:pt modelId="{EAEE9E21-B008-334E-97E2-6635006292BB}" type="pres">
      <dgm:prSet presAssocID="{C2205D00-E57E-A842-8171-F6B3747FB2A8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B5FBAEE-C204-2349-A00C-693398B3C182}" type="pres">
      <dgm:prSet presAssocID="{C8A40720-0D1E-AC41-B9AB-D10B612BE1EB}" presName="sibTrans" presStyleCnt="0"/>
      <dgm:spPr/>
    </dgm:pt>
    <dgm:pt modelId="{55B55CA4-2370-9D4C-B722-C658B850FE90}" type="pres">
      <dgm:prSet presAssocID="{82139599-6381-D944-BB83-F853909577FD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60C149EA-422F-1B4B-BB7F-4727B2A42E9F}" type="pres">
      <dgm:prSet presAssocID="{6D2BDB75-0261-0F48-96B8-246CE187BAE1}" presName="sibTrans" presStyleCnt="0"/>
      <dgm:spPr/>
    </dgm:pt>
    <dgm:pt modelId="{DB112F8D-D616-E84C-9D97-DED440F63B97}" type="pres">
      <dgm:prSet presAssocID="{EDDD5CA0-3BF5-D84C-9525-78F07585EABB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4373BE8-0757-8546-BE5D-9273F162B81B}" type="pres">
      <dgm:prSet presAssocID="{7384F1FE-02AD-9341-8E4C-90D966059E7B}" presName="sibTrans" presStyleCnt="0"/>
      <dgm:spPr/>
    </dgm:pt>
    <dgm:pt modelId="{43ADB549-6C57-7A40-88FB-D533C29FBA7F}" type="pres">
      <dgm:prSet presAssocID="{0F56975F-0733-834E-9064-91D875CE7B7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B1251D0-4687-4C07-A857-FF3D0717350D}" type="pres">
      <dgm:prSet presAssocID="{602E1B01-66E8-4B4E-BED1-FB3D4642ED70}" presName="sibTrans" presStyleCnt="0"/>
      <dgm:spPr/>
    </dgm:pt>
    <dgm:pt modelId="{D57C5B15-A249-45D4-A9FD-F29BD21F0317}" type="pres">
      <dgm:prSet presAssocID="{EB1F5C11-F01C-423E-9B37-53C839BCE4C2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250D063-2C46-B543-B118-5842FFEF9CE0}" srcId="{784D1D0A-9E40-D04E-B198-FD113AD7922D}" destId="{82139599-6381-D944-BB83-F853909577FD}" srcOrd="2" destOrd="0" parTransId="{F2444948-4732-ED4D-97F4-AF2BC5FCA4B7}" sibTransId="{6D2BDB75-0261-0F48-96B8-246CE187BAE1}"/>
    <dgm:cxn modelId="{306B7B28-F1FF-415B-A509-887806455055}" type="presOf" srcId="{784D1D0A-9E40-D04E-B198-FD113AD7922D}" destId="{9BE5C5F8-9A29-AB43-9356-D2F08CBD05E5}" srcOrd="0" destOrd="0" presId="urn:microsoft.com/office/officeart/2005/8/layout/default"/>
    <dgm:cxn modelId="{E54EFEEA-9DC1-4E5C-ADEA-4E54B7268E05}" type="presOf" srcId="{82139599-6381-D944-BB83-F853909577FD}" destId="{55B55CA4-2370-9D4C-B722-C658B850FE90}" srcOrd="0" destOrd="0" presId="urn:microsoft.com/office/officeart/2005/8/layout/default"/>
    <dgm:cxn modelId="{8E7FBCF5-88AC-9F49-AE51-8FDB81FF1085}" srcId="{784D1D0A-9E40-D04E-B198-FD113AD7922D}" destId="{EDDD5CA0-3BF5-D84C-9525-78F07585EABB}" srcOrd="3" destOrd="0" parTransId="{AC92F5DE-6420-EE4C-9D2F-24B63FF3A283}" sibTransId="{7384F1FE-02AD-9341-8E4C-90D966059E7B}"/>
    <dgm:cxn modelId="{D9CED596-6D5C-3240-B20C-5AD67BA05BD2}" srcId="{784D1D0A-9E40-D04E-B198-FD113AD7922D}" destId="{C2205D00-E57E-A842-8171-F6B3747FB2A8}" srcOrd="1" destOrd="0" parTransId="{76459699-C7C3-5B45-99BB-4021FADDE6A8}" sibTransId="{C8A40720-0D1E-AC41-B9AB-D10B612BE1EB}"/>
    <dgm:cxn modelId="{3FA7DF01-768A-C24E-8B40-C40DE934A2BB}" srcId="{784D1D0A-9E40-D04E-B198-FD113AD7922D}" destId="{0F56975F-0733-834E-9064-91D875CE7B7B}" srcOrd="4" destOrd="0" parTransId="{F46D1CB5-603E-464E-95CE-5C246C92C958}" sibTransId="{602E1B01-66E8-4B4E-BED1-FB3D4642ED70}"/>
    <dgm:cxn modelId="{280580EC-A5B9-4A98-8DB7-F3D599C9A3A9}" type="presOf" srcId="{EB1F5C11-F01C-423E-9B37-53C839BCE4C2}" destId="{D57C5B15-A249-45D4-A9FD-F29BD21F0317}" srcOrd="0" destOrd="0" presId="urn:microsoft.com/office/officeart/2005/8/layout/default"/>
    <dgm:cxn modelId="{AB12FA91-9028-4915-AB9E-877BB5C9DC19}" type="presOf" srcId="{EDDD5CA0-3BF5-D84C-9525-78F07585EABB}" destId="{DB112F8D-D616-E84C-9D97-DED440F63B97}" srcOrd="0" destOrd="0" presId="urn:microsoft.com/office/officeart/2005/8/layout/default"/>
    <dgm:cxn modelId="{8CD6D620-C054-974B-8733-E1DEBA670BCB}" srcId="{784D1D0A-9E40-D04E-B198-FD113AD7922D}" destId="{3384EA7E-C8A7-9642-9B96-468A42A2E44D}" srcOrd="0" destOrd="0" parTransId="{133FC9A6-E135-DE43-8F06-327336D22D91}" sibTransId="{0A96BE72-6AA3-014D-8F2A-41B1EA76EB12}"/>
    <dgm:cxn modelId="{5B8D0E8A-0E97-46FE-9007-7544D05131AD}" type="presOf" srcId="{C2205D00-E57E-A842-8171-F6B3747FB2A8}" destId="{EAEE9E21-B008-334E-97E2-6635006292BB}" srcOrd="0" destOrd="0" presId="urn:microsoft.com/office/officeart/2005/8/layout/default"/>
    <dgm:cxn modelId="{0FB75294-A888-475B-A47A-364755DFF876}" type="presOf" srcId="{3384EA7E-C8A7-9642-9B96-468A42A2E44D}" destId="{B8E66974-AB4A-D54B-B602-88F28C25F865}" srcOrd="0" destOrd="0" presId="urn:microsoft.com/office/officeart/2005/8/layout/default"/>
    <dgm:cxn modelId="{C015296E-A139-452F-AB52-17F236EB1414}" srcId="{784D1D0A-9E40-D04E-B198-FD113AD7922D}" destId="{EB1F5C11-F01C-423E-9B37-53C839BCE4C2}" srcOrd="5" destOrd="0" parTransId="{FA6476DE-3798-4366-9405-F5EB5770CCBA}" sibTransId="{86639E35-9E1D-4477-B4DD-685F4AC94E05}"/>
    <dgm:cxn modelId="{A877C610-6B40-493D-B267-410C8822AFA3}" type="presOf" srcId="{0F56975F-0733-834E-9064-91D875CE7B7B}" destId="{43ADB549-6C57-7A40-88FB-D533C29FBA7F}" srcOrd="0" destOrd="0" presId="urn:microsoft.com/office/officeart/2005/8/layout/default"/>
    <dgm:cxn modelId="{14836C1E-A9CE-4324-8FF6-A491CB74291C}" type="presParOf" srcId="{9BE5C5F8-9A29-AB43-9356-D2F08CBD05E5}" destId="{B8E66974-AB4A-D54B-B602-88F28C25F865}" srcOrd="0" destOrd="0" presId="urn:microsoft.com/office/officeart/2005/8/layout/default"/>
    <dgm:cxn modelId="{0F4C4888-4E43-47E9-A429-E63D67A08879}" type="presParOf" srcId="{9BE5C5F8-9A29-AB43-9356-D2F08CBD05E5}" destId="{E284E189-E3A2-FB4E-9379-3F82974F278F}" srcOrd="1" destOrd="0" presId="urn:microsoft.com/office/officeart/2005/8/layout/default"/>
    <dgm:cxn modelId="{A8559EC8-365E-435B-A001-8AD37281CB00}" type="presParOf" srcId="{9BE5C5F8-9A29-AB43-9356-D2F08CBD05E5}" destId="{EAEE9E21-B008-334E-97E2-6635006292BB}" srcOrd="2" destOrd="0" presId="urn:microsoft.com/office/officeart/2005/8/layout/default"/>
    <dgm:cxn modelId="{1D387813-55B3-4F78-BBB5-60F1CD6E0E6E}" type="presParOf" srcId="{9BE5C5F8-9A29-AB43-9356-D2F08CBD05E5}" destId="{CB5FBAEE-C204-2349-A00C-693398B3C182}" srcOrd="3" destOrd="0" presId="urn:microsoft.com/office/officeart/2005/8/layout/default"/>
    <dgm:cxn modelId="{7E3BE05E-877E-498F-A34B-6E3DE2A2A87B}" type="presParOf" srcId="{9BE5C5F8-9A29-AB43-9356-D2F08CBD05E5}" destId="{55B55CA4-2370-9D4C-B722-C658B850FE90}" srcOrd="4" destOrd="0" presId="urn:microsoft.com/office/officeart/2005/8/layout/default"/>
    <dgm:cxn modelId="{BD878332-2EF6-49FF-A9C3-D6A4B0823639}" type="presParOf" srcId="{9BE5C5F8-9A29-AB43-9356-D2F08CBD05E5}" destId="{60C149EA-422F-1B4B-BB7F-4727B2A42E9F}" srcOrd="5" destOrd="0" presId="urn:microsoft.com/office/officeart/2005/8/layout/default"/>
    <dgm:cxn modelId="{CFA05761-00ED-4E82-8479-F0E0FC933F23}" type="presParOf" srcId="{9BE5C5F8-9A29-AB43-9356-D2F08CBD05E5}" destId="{DB112F8D-D616-E84C-9D97-DED440F63B97}" srcOrd="6" destOrd="0" presId="urn:microsoft.com/office/officeart/2005/8/layout/default"/>
    <dgm:cxn modelId="{652A23E3-4419-48F4-97A7-F3E1AE7E8053}" type="presParOf" srcId="{9BE5C5F8-9A29-AB43-9356-D2F08CBD05E5}" destId="{04373BE8-0757-8546-BE5D-9273F162B81B}" srcOrd="7" destOrd="0" presId="urn:microsoft.com/office/officeart/2005/8/layout/default"/>
    <dgm:cxn modelId="{DCECBDA1-4E67-4007-8EB6-75F9D6D42218}" type="presParOf" srcId="{9BE5C5F8-9A29-AB43-9356-D2F08CBD05E5}" destId="{43ADB549-6C57-7A40-88FB-D533C29FBA7F}" srcOrd="8" destOrd="0" presId="urn:microsoft.com/office/officeart/2005/8/layout/default"/>
    <dgm:cxn modelId="{D1736450-A48E-4BA8-AFE8-01F946797AE0}" type="presParOf" srcId="{9BE5C5F8-9A29-AB43-9356-D2F08CBD05E5}" destId="{AB1251D0-4687-4C07-A857-FF3D0717350D}" srcOrd="9" destOrd="0" presId="urn:microsoft.com/office/officeart/2005/8/layout/default"/>
    <dgm:cxn modelId="{47F36209-3D76-4A71-ACBA-46B0716AB3DA}" type="presParOf" srcId="{9BE5C5F8-9A29-AB43-9356-D2F08CBD05E5}" destId="{D57C5B15-A249-45D4-A9FD-F29BD21F0317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alfCircleOrganizationChart">
  <dgm:title val=""/>
  <dgm:desc val=""/>
  <dgm:catLst>
    <dgm:cat type="hierarchy" pri="1500"/>
  </dgm:catLst>
  <dgm:samp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 type="asst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Name0">
    <dgm:varLst>
      <dgm:orgChart val="1"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hierChild">
          <dgm:param type="linDir" val="fromL"/>
        </dgm:alg>
      </dgm:if>
      <dgm:else name="Name3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2" refType="w" fact="10"/>
      <dgm:constr type="h" for="des" forName="rootComposite2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forEach name="Name4" axis="ch">
      <dgm:forEach name="Name5" axis="self" ptType="node">
        <dgm:layoutNode name="hierRoot1">
          <dgm:varLst>
            <dgm:hierBranch val="init"/>
          </dgm:varLst>
          <dgm:choose name="Name6">
            <dgm:if name="Name7" func="var" arg="hierBranch" op="equ" val="l">
              <dgm:alg type="hierRoot">
                <dgm:param type="hierAlign" val="tR"/>
              </dgm:alg>
              <dgm:constrLst>
                <dgm:constr type="alignOff" val="0.65"/>
              </dgm:constrLst>
            </dgm:if>
            <dgm:if name="Name8" func="var" arg="hierBranch" op="equ" val="r">
              <dgm:alg type="hierRoot">
                <dgm:param type="hierAlign" val="tL"/>
              </dgm:alg>
              <dgm:constrLst>
                <dgm:constr type="alignOff" val="0.65"/>
              </dgm:constrLst>
            </dgm:if>
            <dgm:if name="Name9" func="var" arg="hierBranch" op="equ" val="hang">
              <dgm:alg type="hierRoot"/>
              <dgm:constrLst>
                <dgm:constr type="alignOff" val="0.65"/>
              </dgm:constrLst>
            </dgm:if>
            <dgm:else name="Name10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1">
              <dgm:if name="Name12" func="var" arg="hierBranch" op="equ" val="init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3" func="var" arg="hierBranch" op="equ" val="l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if name="Name14" func="var" arg="hierBranch" op="equ" val="r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if>
              <dgm:else name="Name15">
                <dgm:constrLst>
                  <dgm:constr type="l" for="ch" forName="rootText1"/>
                  <dgm:constr type="t" for="ch" forName="rootText1" refType="h" fact="0.18"/>
                  <dgm:constr type="w" for="ch" forName="rootText1" refType="w"/>
                  <dgm:constr type="h" for="ch" forName="rootText1" refType="h" fact="0.64"/>
                  <dgm:constr type="l" for="ch" forName="topArc1" refType="w" fact="0.25"/>
                  <dgm:constr type="t" for="ch" forName="topArc1"/>
                  <dgm:constr type="w" for="ch" forName="topArc1" refType="h" refFor="ch" refForName="topArc1"/>
                  <dgm:constr type="h" for="ch" forName="topArc1" refType="h"/>
                  <dgm:constr type="l" for="ch" forName="bottomArc1" refType="w" fact="0.25"/>
                  <dgm:constr type="t" for="ch" forName="bottomArc1"/>
                  <dgm:constr type="w" for="ch" forName="bottomArc1" refType="h" refFor="ch" refForName="bottomArc1"/>
                  <dgm:constr type="h" for="ch" forName="bottomArc1" refType="h"/>
                  <dgm:constr type="ctrX" for="ch" forName="topConnNode1" refType="w" fact="0.5"/>
                  <dgm:constr type="t" for="ch" forName="topConnNode1"/>
                  <dgm:constr type="w" for="ch" forName="topConnNode1" refType="h" fact="0.76"/>
                  <dgm:constr type="b" for="ch" forName="topConnNode1" refType="t" refFor="ch" refForName="rootText1"/>
                </dgm:constrLst>
              </dgm:else>
            </dgm:choose>
            <dgm:layoutNode name="rootText1" styleLbl="alignAcc1">
              <dgm:varLst>
                <dgm:chPref val="3"/>
              </dgm:varLst>
              <dgm:alg type="tx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top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-140"/>
                  <dgm:adj idx="2" val="-40"/>
                </dgm:adjLst>
              </dgm:shape>
              <dgm:presOf/>
            </dgm:layoutNode>
            <dgm:layoutNode name="bottomArc1" styleLbl="parChTrans1D1" moveWith="rootText1">
              <dgm:alg type="sp"/>
              <dgm:shape xmlns:r="http://schemas.openxmlformats.org/officeDocument/2006/relationships" type="arc" r:blip="" zOrderOff="-2">
                <dgm:adjLst>
                  <dgm:adj idx="1" val="40"/>
                  <dgm:adj idx="2" val="140"/>
                </dgm:adjLst>
              </dgm:shape>
              <dgm:presOf/>
            </dgm:layoutNode>
            <dgm:layoutNode name="topConnNode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</dgm:layoutNode>
          </dgm:layoutNode>
          <dgm:layoutNode name="hierChild2">
            <dgm:choose name="Name16">
              <dgm:if name="Name17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18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19" func="var" arg="hierBranch" op="equ" val="hang">
                <dgm:choose name="Name20">
                  <dgm:if name="Name21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2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3">
                <dgm:choose name="Name24">
                  <dgm:if name="Name25" func="var" arg="dir" op="equ" val="norm">
                    <dgm:alg type="hierChild"/>
                  </dgm:if>
                  <dgm:else name="Name26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a" axis="ch" ptType="nonAsst">
              <dgm:forEach name="Name27" axis="precedSib" ptType="parTrans" st="-1" cnt="1">
                <dgm:layoutNode name="Name28">
                  <dgm:choose name="Name29">
                    <dgm:if name="Name30" func="var" arg="hierBranch" op="equ" val="std">
                      <dgm:choose name="Name31">
                        <dgm:if name="Name32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1"/>
                            <dgm:param type="dstNode" val="topArc2"/>
                          </dgm:alg>
                        </dgm:if>
                        <dgm:if name="Name33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3"/>
                            <dgm:param type="dstNode" val="topArc2"/>
                          </dgm:alg>
                        </dgm:if>
                        <dgm:else name="Name3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  <dgm:param type="srcNode" val="bottomArc2"/>
                            <dgm:param type="dstNode" val="topArc2"/>
                          </dgm:alg>
                        </dgm:else>
                      </dgm:choose>
                    </dgm:if>
                    <dgm:if name="Name35" func="var" arg="hierBranch" op="equ" val="init">
                      <dgm:choose name="Name36">
                        <dgm:if name="Name37" axis="self" func="depth" op="lte" val="2">
                          <dgm:choose name="Name38">
                            <dgm:if name="Name39" axis="self" func="depth" op="lte" val="2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1"/>
                                <dgm:param type="dstNode" val="topArc2"/>
                              </dgm:alg>
                            </dgm:if>
                            <dgm:if name="Name40" axis="par" ptType="asst" func="cnt" op="equ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3"/>
                                <dgm:param type="dstNode" val="topArc2"/>
                              </dgm:alg>
                            </dgm:if>
                            <dgm:else name="Name4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  <dgm:param type="srcNode" val="bottomArc2"/>
                                <dgm:param type="dstNode" val="topArc2"/>
                              </dgm:alg>
                            </dgm:else>
                          </dgm:choose>
                        </dgm:if>
                        <dgm:else name="Name42">
                          <dgm:choose name="Name43">
                            <dgm:if name="Name44" axis="par des" func="maxDepth" op="lte" val="1">
                              <dgm:choose name="Name45">
                                <dgm:if name="Name46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1"/>
                                    <dgm:param type="dstNode" val="topConnNode2"/>
                                  </dgm:alg>
                                </dgm:if>
                                <dgm:if name="Name47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3"/>
                                    <dgm:param type="dstNode" val="topConnNode2"/>
                                  </dgm:alg>
                                </dgm:if>
                                <dgm:else name="Name48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bL bR"/>
                                    <dgm:param type="srcNode" val="bottomArc2"/>
                                    <dgm:param type="dstNode" val="topConnNode2"/>
                                  </dgm:alg>
                                </dgm:else>
                              </dgm:choose>
                            </dgm:if>
                            <dgm:else name="Name49">
                              <dgm:choose name="Name50">
                                <dgm:if name="Name51" axis="self" func="depth" op="lte" val="2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1"/>
                                    <dgm:param type="dstNode" val="topArc2"/>
                                  </dgm:alg>
                                </dgm:if>
                                <dgm:if name="Name52" axis="par" ptType="asst" func="cnt" op="equ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3"/>
                                    <dgm:param type="dstNode" val="topArc2"/>
                                  </dgm:alg>
                                </dgm:if>
                                <dgm:else name="Name53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tCtr"/>
                                    <dgm:param type="bendPt" val="end"/>
                                    <dgm:param type="srcNode" val="bottomArc2"/>
                                    <dgm:param type="dstNode" val="topArc2"/>
                                  </dgm:alg>
                                </dgm:else>
                              </dgm:choose>
                            </dgm:else>
                          </dgm:choose>
                        </dgm:else>
                      </dgm:choose>
                    </dgm:if>
                    <dgm:else name="Name54">
                      <dgm:choose name="Name55">
                        <dgm:if name="Name56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1"/>
                            <dgm:param type="dstNode" val="topConnNode2"/>
                          </dgm:alg>
                        </dgm:if>
                        <dgm:if name="Name57" axis="par" ptType="asst" func="cnt" op="equ" val="1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3"/>
                            <dgm:param type="dstNode" val="topConnNode2"/>
                          </dgm:alg>
                        </dgm:if>
                        <dgm:else name="Name58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bL bR"/>
                            <dgm:param type="srcNode" val="bottomArc2"/>
                            <dgm:param type="dstNode" val="topConnNode2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2">
                <dgm:varLst>
                  <dgm:hierBranch val="init"/>
                </dgm:varLst>
                <dgm:choose name="Name59">
                  <dgm:if name="Name60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1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62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63" func="var" arg="hierBranch" op="equ" val="init">
                    <dgm:choose name="Name64">
                      <dgm:if name="Name65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6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layoutNode name="rootComposite2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68">
                    <dgm:if name="Name69" func="var" arg="hierBranch" op="equ" val="init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0" func="var" arg="hierBranch" op="equ" val="l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if name="Name71" func="var" arg="hierBranch" op="equ" val="r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if>
                    <dgm:else name="Name72">
                      <dgm:constrLst>
                        <dgm:constr type="l" for="ch" forName="rootText2"/>
                        <dgm:constr type="t" for="ch" forName="rootText2" refType="h" fact="0.18"/>
                        <dgm:constr type="w" for="ch" forName="rootText2" refType="w"/>
                        <dgm:constr type="h" for="ch" forName="rootText2" refType="h" fact="0.64"/>
                        <dgm:constr type="l" for="ch" forName="topArc2" refType="w" fact="0.25"/>
                        <dgm:constr type="t" for="ch" forName="topArc2"/>
                        <dgm:constr type="w" for="ch" forName="topArc2" refType="h" refFor="ch" refForName="topArc2"/>
                        <dgm:constr type="h" for="ch" forName="topArc2" refType="h"/>
                        <dgm:constr type="l" for="ch" forName="bottomArc2" refType="w" fact="0.25"/>
                        <dgm:constr type="t" for="ch" forName="bottomArc2"/>
                        <dgm:constr type="w" for="ch" forName="bottomArc2" refType="h" refFor="ch" refForName="bottomArc2"/>
                        <dgm:constr type="h" for="ch" forName="bottomArc2" refType="h"/>
                        <dgm:constr type="ctrX" for="ch" forName="topConnNode2" refType="w" fact="0.5"/>
                        <dgm:constr type="t" for="ch" forName="topConnNode2"/>
                        <dgm:constr type="w" for="ch" forName="topConnNode2" refType="h" fact="0.76"/>
                        <dgm:constr type="b" for="ch" forName="topConnNode2" refType="t" refFor="ch" refForName="rootText2"/>
                      </dgm:constrLst>
                    </dgm:else>
                  </dgm:choose>
                  <dgm:layoutNode name="rootText2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2" styleLbl="parChTrans1D1" moveWith="rootText2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2" moveWith="rootText2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4">
                  <dgm:choose name="Name73">
                    <dgm:if name="Name7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7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76" func="var" arg="hierBranch" op="equ" val="hang">
                      <dgm:choose name="Name77">
                        <dgm:if name="Name7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7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80" func="var" arg="hierBranch" op="equ" val="std">
                      <dgm:choose name="Name81">
                        <dgm:if name="Name82" func="var" arg="dir" op="equ" val="norm">
                          <dgm:alg type="hierChild"/>
                        </dgm:if>
                        <dgm:else name="Name8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84" func="var" arg="hierBranch" op="equ" val="init">
                      <dgm:choose name="Name85">
                        <dgm:if name="Name8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87">
                          <dgm:choose name="Name88">
                            <dgm:if name="Name89" func="var" arg="dir" op="equ" val="norm">
                              <dgm:alg type="hierChild"/>
                            </dgm:if>
                            <dgm:else name="Name9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91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2" ref="rep2a"/>
                </dgm:layoutNode>
                <dgm:layoutNode name="hierChild5">
                  <dgm:choose name="Name93">
                    <dgm:if name="Name9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9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96" ref="rep2b"/>
                </dgm:layoutNode>
              </dgm:layoutNode>
            </dgm:forEach>
          </dgm:layoutNode>
          <dgm:layoutNode name="hierChild3">
            <dgm:choose name="Name97">
              <dgm:if name="Name9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9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2b" axis="ch" ptType="asst">
              <dgm:forEach name="Name100" axis="precedSib" ptType="parTrans" st="-1" cnt="1">
                <dgm:layoutNode name="Name101">
                  <dgm:choose name="Name102">
                    <dgm:if name="Name103" axis="self" func="depth" op="lte" val="2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1"/>
                        <dgm:param type="dstNode" val="topConnNode3"/>
                      </dgm:alg>
                    </dgm:if>
                    <dgm:if name="Name104" axis="par" ptType="asst" func="cnt" op="equ" val="1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3"/>
                        <dgm:param type="dstNode" val="topConnNode3"/>
                      </dgm:alg>
                    </dgm:if>
                    <dgm:else name="Name10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bL bR"/>
                        <dgm:param type="srcNode" val="bottomArc2"/>
                        <dgm:param type="dstNode" val="topConnNode3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layoutNode name="hierRoot3">
                <dgm:varLst>
                  <dgm:hierBranch val="init"/>
                </dgm:varLst>
                <dgm:choose name="Name106">
                  <dgm:if name="Name107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8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09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0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1" func="var" arg="hierBranch" op="equ" val="init">
                    <dgm:choose name="Name112">
                      <dgm:if name="Name113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14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15"/>
                </dgm:choose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16">
                    <dgm:if name="Name117" func="var" arg="hierBranch" op="equ" val="init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8" func="var" arg="hierBranch" op="equ" val="l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if name="Name119" func="var" arg="hierBranch" op="equ" val="r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if>
                    <dgm:else name="Name120">
                      <dgm:constrLst>
                        <dgm:constr type="l" for="ch" forName="rootText3"/>
                        <dgm:constr type="t" for="ch" forName="rootText3" refType="h" fact="0.18"/>
                        <dgm:constr type="w" for="ch" forName="rootText3" refType="w"/>
                        <dgm:constr type="h" for="ch" forName="rootText3" refType="h" fact="0.64"/>
                        <dgm:constr type="l" for="ch" forName="topArc3" refType="w" fact="0.25"/>
                        <dgm:constr type="t" for="ch" forName="topArc3"/>
                        <dgm:constr type="w" for="ch" forName="topArc3" refType="h" refFor="ch" refForName="topArc3"/>
                        <dgm:constr type="h" for="ch" forName="topArc3" refType="h"/>
                        <dgm:constr type="l" for="ch" forName="bottomArc3" refType="w" fact="0.25"/>
                        <dgm:constr type="t" for="ch" forName="bottomArc3"/>
                        <dgm:constr type="w" for="ch" forName="bottomArc3" refType="h" refFor="ch" refForName="bottomArc3"/>
                        <dgm:constr type="h" for="ch" forName="bottomArc3" refType="h"/>
                        <dgm:constr type="ctrX" for="ch" forName="topConnNode3" refType="w" fact="0.5"/>
                        <dgm:constr type="t" for="ch" forName="topConnNode3"/>
                        <dgm:constr type="w" for="ch" forName="topConnNode3" refType="h" fact="0.76"/>
                        <dgm:constr type="b" for="ch" forName="topConnNode3" refType="t" refFor="ch" refForName="rootText3"/>
                      </dgm:constrLst>
                    </dgm:else>
                  </dgm:choose>
                  <dgm:layoutNode name="rootText3" styleLbl="alignAcc1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top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-140"/>
                        <dgm:adj idx="2" val="-40"/>
                      </dgm:adjLst>
                    </dgm:shape>
                    <dgm:presOf/>
                  </dgm:layoutNode>
                  <dgm:layoutNode name="bottomArc3" styleLbl="parChTrans1D1" moveWith="rootText3">
                    <dgm:alg type="sp"/>
                    <dgm:shape xmlns:r="http://schemas.openxmlformats.org/officeDocument/2006/relationships" type="arc" r:blip="" zOrderOff="-2">
                      <dgm:adjLst>
                        <dgm:adj idx="1" val="40"/>
                        <dgm:adj idx="2" val="140"/>
                      </dgm:adjLst>
                    </dgm:shape>
                    <dgm:presOf/>
                  </dgm:layoutNode>
                  <dgm:layoutNode name="topConnNode3" moveWith="rootText3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</dgm:layoutNode>
                </dgm:layoutNode>
                <dgm:layoutNode name="hierChild6">
                  <dgm:choose name="Name121">
                    <dgm:if name="Name122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3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24" func="var" arg="hierBranch" op="equ" val="hang">
                      <dgm:choose name="Name125">
                        <dgm:if name="Name126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27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28" func="var" arg="hierBranch" op="equ" val="std">
                      <dgm:choose name="Name129">
                        <dgm:if name="Name130" func="var" arg="dir" op="equ" val="norm">
                          <dgm:alg type="hierChild"/>
                        </dgm:if>
                        <dgm:else name="Name131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2" func="var" arg="hierBranch" op="equ" val="init">
                      <dgm:choose name="Name133">
                        <dgm:if name="Name134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35">
                          <dgm:alg type="hierChild"/>
                        </dgm:else>
                      </dgm:choose>
                    </dgm:if>
                    <dgm:else name="Name136"/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37" ref="rep2a"/>
                </dgm:layoutNode>
                <dgm:layoutNode name="hierChild7">
                  <dgm:choose name="Name138">
                    <dgm:if name="Name139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0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forEach name="Name141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C0D737-0AA6-0540-9827-BB5972389830}" type="datetimeFigureOut">
              <a:rPr lang="es-ES" smtClean="0"/>
              <a:t>12/04/2018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999BBF-536B-AE4C-933B-B5CC4C086F8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5592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dirty="0" err="1" smtClean="0"/>
              <a:t>Atl</a:t>
            </a:r>
            <a:r>
              <a:rPr lang="es-ES" dirty="0" err="1" smtClean="0"/>
              <a:t>ántico</a:t>
            </a:r>
            <a:r>
              <a:rPr lang="es-ES" dirty="0" smtClean="0"/>
              <a:t> tiene una cobertura de educación superior del 58,4%,</a:t>
            </a:r>
            <a:r>
              <a:rPr lang="es-ES" baseline="0" dirty="0" smtClean="0"/>
              <a:t> muy por encima de los demás departamentos de la Región Caribe. </a:t>
            </a:r>
            <a:r>
              <a:rPr lang="es-ES" baseline="0" dirty="0" err="1" smtClean="0"/>
              <a:t>Bolivar</a:t>
            </a:r>
            <a:r>
              <a:rPr lang="es-ES" baseline="0" dirty="0" smtClean="0"/>
              <a:t> 37,2; Cesar 31,1,; </a:t>
            </a:r>
            <a:r>
              <a:rPr lang="es-ES" baseline="0" dirty="0" err="1" smtClean="0"/>
              <a:t>Cordoba</a:t>
            </a:r>
            <a:r>
              <a:rPr lang="es-ES" baseline="0" dirty="0" smtClean="0"/>
              <a:t> 22,4; Guajira 22,6%; Magdalena 31,1%; Sucre 24,2%; San </a:t>
            </a:r>
            <a:r>
              <a:rPr lang="es-ES" baseline="0" dirty="0" err="1" smtClean="0"/>
              <a:t>Andres</a:t>
            </a:r>
            <a:r>
              <a:rPr lang="es-ES" baseline="0" dirty="0" smtClean="0"/>
              <a:t> 25,1%; Región Caribe en promedio 35,4%; promedio nacional en 49,4% </a:t>
            </a:r>
            <a:r>
              <a:rPr lang="es-ES" sz="1200" dirty="0" smtClean="0">
                <a:solidFill>
                  <a:schemeClr val="bg1"/>
                </a:solidFill>
              </a:rPr>
              <a:t>Desconcentración de la oferta educativa en 4 ciudades, con impacto en </a:t>
            </a:r>
            <a:r>
              <a:rPr lang="es-ES" sz="1200" b="1" dirty="0" smtClean="0">
                <a:solidFill>
                  <a:schemeClr val="bg1"/>
                </a:solidFill>
              </a:rPr>
              <a:t>5 Departamentos de la Región Caribe.</a:t>
            </a:r>
          </a:p>
          <a:p>
            <a:r>
              <a:rPr lang="es-ES_tradnl" dirty="0" smtClean="0"/>
              <a:t> </a:t>
            </a:r>
            <a:r>
              <a:rPr lang="es-ES" sz="1200" dirty="0" smtClean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SAN ANDRÉS</a:t>
            </a:r>
          </a:p>
          <a:p>
            <a:pPr algn="just"/>
            <a:r>
              <a:rPr lang="es-ES" sz="1200" b="0" i="0" dirty="0" smtClean="0">
                <a:solidFill>
                  <a:schemeClr val="tx1"/>
                </a:solidFill>
                <a:effectLst/>
                <a:latin typeface="Candara" panose="020E0502030303020204" pitchFamily="34" charset="0"/>
              </a:rPr>
              <a:t>22 estudiantes cursando 4to semestre de profesionalización de la Licenciatura en Música (18 de San Andrés, 4 de Providencia).</a:t>
            </a:r>
          </a:p>
          <a:p>
            <a:pPr algn="just"/>
            <a:r>
              <a:rPr lang="es-ES" sz="1200" dirty="0" smtClean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VALLEDUPAR</a:t>
            </a:r>
          </a:p>
          <a:p>
            <a:pPr algn="just"/>
            <a:r>
              <a:rPr lang="es-ES" sz="1200" b="0" i="0" dirty="0" smtClean="0">
                <a:solidFill>
                  <a:schemeClr val="tx1"/>
                </a:solidFill>
                <a:effectLst/>
                <a:latin typeface="Candara" panose="020E0502030303020204" pitchFamily="34" charset="0"/>
              </a:rPr>
              <a:t>Convenio suscrito con la Gobernación del Cesar y Ministerio de Cultura</a:t>
            </a:r>
          </a:p>
          <a:p>
            <a:pPr algn="just"/>
            <a:r>
              <a:rPr lang="es-ES" sz="1200" b="0" i="0" dirty="0" smtClean="0">
                <a:solidFill>
                  <a:schemeClr val="tx1"/>
                </a:solidFill>
                <a:effectLst/>
                <a:latin typeface="Candara" panose="020E0502030303020204" pitchFamily="34" charset="0"/>
              </a:rPr>
              <a:t>En trámite de aprobación la aprobación de ampliación de lugar de desarrollo por parte del MEN para dar apertura al primer cohorte. </a:t>
            </a:r>
          </a:p>
          <a:p>
            <a:pPr algn="just"/>
            <a:r>
              <a:rPr lang="es-ES_tradnl" sz="1200" b="0" i="0" dirty="0" smtClean="0">
                <a:solidFill>
                  <a:schemeClr val="tx1"/>
                </a:solidFill>
                <a:effectLst/>
                <a:latin typeface="+mn-lt"/>
              </a:rPr>
              <a:t>Esquema</a:t>
            </a:r>
            <a:r>
              <a:rPr lang="es-ES_tradnl" sz="1200" b="0" i="0" baseline="0" dirty="0" smtClean="0">
                <a:solidFill>
                  <a:schemeClr val="tx1"/>
                </a:solidFill>
                <a:effectLst/>
                <a:latin typeface="+mn-lt"/>
              </a:rPr>
              <a:t> de financiamiento 30-60-10 </a:t>
            </a:r>
            <a:r>
              <a:rPr lang="es-ES_tradnl" sz="1200" b="0" i="0" baseline="0" dirty="0" err="1" smtClean="0">
                <a:solidFill>
                  <a:schemeClr val="tx1"/>
                </a:solidFill>
                <a:effectLst/>
                <a:latin typeface="+mn-lt"/>
              </a:rPr>
              <a:t>mincultura</a:t>
            </a:r>
            <a:r>
              <a:rPr lang="es-ES_tradnl" sz="1200" b="0" i="0" baseline="0" dirty="0" smtClean="0">
                <a:solidFill>
                  <a:schemeClr val="tx1"/>
                </a:solidFill>
                <a:effectLst/>
                <a:latin typeface="+mn-lt"/>
              </a:rPr>
              <a:t>, </a:t>
            </a:r>
            <a:r>
              <a:rPr lang="es-ES_tradnl" sz="1200" b="0" i="0" baseline="0" dirty="0" err="1" smtClean="0">
                <a:solidFill>
                  <a:schemeClr val="tx1"/>
                </a:solidFill>
                <a:effectLst/>
                <a:latin typeface="+mn-lt"/>
              </a:rPr>
              <a:t>Gobernaci</a:t>
            </a:r>
            <a:r>
              <a:rPr lang="es-ES" sz="1200" b="0" i="0" baseline="0" dirty="0" err="1" smtClean="0">
                <a:solidFill>
                  <a:schemeClr val="tx1"/>
                </a:solidFill>
                <a:effectLst/>
                <a:latin typeface="+mn-lt"/>
              </a:rPr>
              <a:t>ón</a:t>
            </a:r>
            <a:r>
              <a:rPr lang="es-ES" sz="1200" b="0" i="0" baseline="0" dirty="0" smtClean="0">
                <a:solidFill>
                  <a:schemeClr val="tx1"/>
                </a:solidFill>
                <a:effectLst/>
                <a:latin typeface="+mn-lt"/>
              </a:rPr>
              <a:t>, estudiantes respectivamente.</a:t>
            </a:r>
            <a:endParaRPr lang="es-ES" sz="1200" b="0" i="0" dirty="0" smtClean="0">
              <a:solidFill>
                <a:schemeClr val="tx1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E18A4C-A1ED-47B7-92C9-768388A046FF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05072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 idx="2"/>
          </p:nvPr>
        </p:nvSpPr>
        <p:spPr>
          <a:xfrm>
            <a:off x="995363" y="1162050"/>
            <a:ext cx="5019675" cy="3136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avances en materia de educación superior en Colombia son loables; a 2016, el país registraba una tasa de cobertura en este nivel educativo del 51%, significando un crecimiento de más de 18 puntos porcentuales en los últimos 10 años. El Atlántico hoy esta por encima de la tasa de cobertura a nivel nacional. Pese a esto, sus departamentos vecinos: Magdalena y Bolivar, aunque comparten una identidad regional, se encuentran rezagados. Eso nos significa que si queremos construir una Universidad con liderazgo regional, nuestras estrategias de acceso y permanencia no pueden circunscribirse únicamente al Departamento del Atlántico.  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Pero las inequidades no solo son visible entre Departamentos vecinos, también dentro del mismo departamento existe una gran inequidad entre las ciudades metrópolis y los municipios por fuera del área metropolitana. Esto se profundiza aún más en las zonas rurales y alejadas donde los jóvenes ni siquiera sueñan con acceder a la educación superior.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datos que podemos ver en la diapositiva, nos permite inferir que el porcentaje que no esta accediendo a la educación superior, son proveniente de los municipios por fuera del área metropolitana. 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Eso significa que obligatoriamente, si queremos pensarnos una universidad pública que cumpla con su función social de generar condiciones de equidad e inclusión, es necesario avanzar hacia la regionalización de su oferta académica, a través de modelos educativos pertinentes y flexibles de acuerdo a las necesidades de la región. </a:t>
            </a:r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58282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>
            <a:spLocks noGrp="1" noRot="1" noChangeAspect="1"/>
          </p:cNvSpPr>
          <p:nvPr>
            <p:ph type="sldImg" idx="2"/>
          </p:nvPr>
        </p:nvSpPr>
        <p:spPr>
          <a:xfrm>
            <a:off x="995363" y="1162050"/>
            <a:ext cx="5019675" cy="3136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5" name="Shape 125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avances en materia de educación superior en Colombia son loables; a 2016, el país registraba una tasa de cobertura en este nivel educativo del 51%, significando un crecimiento de más de 18 puntos porcentuales en los últimos 10 años. El Atlántico hoy esta por encima de la tasa de cobertura a nivel nacional. Pese a esto, sus departamentos vecinos: Magdalena y Bolivar, aunque comparten una identidad regional, se encuentran rezagados. Eso nos significa que si queremos construir una Universidad con liderazgo regional, nuestras estrategias de acceso y permanencia no pueden circunscribirse únicamente al Departamento del Atlántico.  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Pero las inequidades no solo son visible entre Departamentos vecinos, también dentro del mismo departamento existe una gran inequidad entre las ciudades metrópolis y los municipios por fuera del área metropolitana. Esto se profundiza aún más en las zonas rurales y alejadas donde los jóvenes ni siquiera sueñan con acceder a la educación superior.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datos que podemos ver en la diapositiva, nos permite inferir que el porcentaje que no esta accediendo a la educación superior, son proveniente de los municipios por fuera del área metropolitana. 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Eso significa que obligatoriamente, si queremos pensarnos una universidad pública que cumpla con su función social de generar condiciones de equidad e inclusión, es necesario avanzar hacia la regionalización de su oferta académica, a través de modelos educativos pertinentes y flexibles de acuerdo a las necesidades de la región. </a:t>
            </a:r>
            <a:endParaRPr/>
          </a:p>
        </p:txBody>
      </p:sp>
      <p:sp>
        <p:nvSpPr>
          <p:cNvPr id="126" name="Shape 126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1858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E18A4C-A1ED-47B7-92C9-768388A046FF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51384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 noRot="1" noChangeAspect="1"/>
          </p:cNvSpPr>
          <p:nvPr>
            <p:ph type="sldImg" idx="2"/>
          </p:nvPr>
        </p:nvSpPr>
        <p:spPr>
          <a:xfrm>
            <a:off x="995363" y="1162050"/>
            <a:ext cx="5019675" cy="31369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Shape 134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7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713746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Responde a las necesidades del territorio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 se trata de imponer métodos formativos, ni cultura, sino de desarrollar una estructura académica de acuerdo a las necesidades de la región y de la gente.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Eso implica ampliar la capacidad para leer el entorno – reconocer las apuestas de competitividad, productividad y modernidad de la región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 más barato un subsidio de transporte a sede norte, pero si hacemos eso, estaríamos construyendo territorio?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Articulación de actores estratégicos del territorio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Disminuir las asimetrías en educación superior en las regiones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Lograr que los proyectos de investigación responda a la solución de problemas concretos de la región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 ESR debe verse como oportunidad para el desarrollo rural y la construcción de paz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jóvenes rurales tienen derecho a estudiar sin tener que abandonar su lugar de origen. Un joven que migra para estudiar, difícilmente regresa a su lugar de origen.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Las universidades sin procesos de regionalización terminan por convertirse en actores que promueven la migración campo ciudad. 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proyectos educativos deben incentivar el arraigo, la identidad, la convivencia y el sentido social del joven rural.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Shape 141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755926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0" name="Shape 180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Importancia del espacio físico</a:t>
            </a:r>
            <a:br>
              <a:rPr lang="es-CO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s-CO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Oferta de licenciaturas cerca a una ENS es una oportunidad de articulación y permite aumentar la matrícula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Dificultad para el manejo de </a:t>
            </a:r>
            <a:r>
              <a:rPr lang="es-CO" sz="1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Academusoft</a:t>
            </a: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Vencimiento de registro calificado de operación turística en Sabanalarga</a:t>
            </a: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Visión de regionalización como Ceres – municipio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 continuidad de tecnología: 63 graduados de la técnica profesional en operación </a:t>
            </a:r>
            <a:r>
              <a:rPr lang="es-CO" sz="1200" b="0" i="0" u="none" strike="noStrike" cap="none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turistica</a:t>
            </a: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Shape 181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68781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07" name="Shape 207"/>
          <p:cNvSpPr txBox="1">
            <a:spLocks noGrp="1"/>
          </p:cNvSpPr>
          <p:nvPr>
            <p:ph type="body" idx="1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Fomentar la movilidad social y democratizar la educación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Shape 208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22876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60438" y="1143000"/>
            <a:ext cx="4937125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La proximidad geográfica de los municipios que comparten una identidad y un potencial económico a fin permite desarrollar ventajas competitivas.</a:t>
            </a:r>
          </a:p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/>
              <a:t>Una sede regional se basa en la comunidad y como tal debe satisfacer las necesidades de una región geográfica  determinada donde su actividad estar centrada en el desarrollo de programas acordes a la zona, y, en segunda instancia, al contexto de las necesidades académicas </a:t>
            </a:r>
            <a:r>
              <a:rPr lang="es-ES" dirty="0" smtClean="0"/>
              <a:t>y</a:t>
            </a:r>
            <a:r>
              <a:rPr lang="es-ES" baseline="0" dirty="0" smtClean="0"/>
              <a:t> </a:t>
            </a:r>
            <a:r>
              <a:rPr lang="es-ES" dirty="0" smtClean="0"/>
              <a:t>profesionales </a:t>
            </a:r>
            <a:r>
              <a:rPr lang="es-ES" dirty="0"/>
              <a:t>globales.</a:t>
            </a:r>
          </a:p>
          <a:p>
            <a:endParaRPr lang="es-ES" dirty="0"/>
          </a:p>
          <a:p>
            <a:r>
              <a:rPr lang="es-ES" dirty="0"/>
              <a:t>Como institución de carácter público, la Universidad debe responder a las actuales dinámicas del desarrollo regional con eficiencia y eficacia en la misión de hacer de la educación superior un factor efectivo en la articulación a los procesos de desarrollo, de garantizar la circulación y generación de conocimiento socialmente útil, y de participar en la formación de capacidades para que los actores regionales</a:t>
            </a:r>
          </a:p>
          <a:p>
            <a:r>
              <a:rPr lang="es-ES" dirty="0"/>
              <a:t>construyan sus propios proyectos colectivos de desarrollo. Para responder a estos retos es preciso que la</a:t>
            </a:r>
          </a:p>
          <a:p>
            <a:r>
              <a:rPr lang="es-ES" dirty="0"/>
              <a:t>Universidad revise el sentido y alcance de su actuación </a:t>
            </a:r>
            <a:r>
              <a:rPr lang="es-ES" dirty="0" smtClean="0"/>
              <a:t>al</a:t>
            </a:r>
            <a:r>
              <a:rPr lang="es-ES" baseline="0" dirty="0" smtClean="0"/>
              <a:t> </a:t>
            </a:r>
            <a:r>
              <a:rPr lang="es-ES" dirty="0" smtClean="0"/>
              <a:t>igual </a:t>
            </a:r>
            <a:r>
              <a:rPr lang="es-ES" dirty="0"/>
              <a:t>que las directrices para el desarrollo de la estrategia de</a:t>
            </a:r>
          </a:p>
          <a:p>
            <a:r>
              <a:rPr lang="es-ES" dirty="0"/>
              <a:t>regionalización.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DD4B9-BCA4-4146-83C6-A8925702FDA8}" type="slidenum">
              <a:rPr lang="es-ES" smtClean="0"/>
              <a:t>11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83974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E18A4C-A1ED-47B7-92C9-768388A046FF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873229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eaLnBrk="1" fontAlgn="ctr" latinLnBrk="0" hangingPunct="1"/>
            <a:r>
              <a:rPr lang="es-CO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Ampliación</a:t>
            </a:r>
            <a:r>
              <a:rPr lang="es-CO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de oferta académica 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1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Proyección 2018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Facultad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Licenciatura en Matemáticas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Ciencias de la Educación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Técnica Profesional en Biotransformación de Residuos Orgánicos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Ingeniería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3. Tecnología en Transformación de Productos Agropecuarios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Ingeniería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4. Técnica Profesional en Procesamiento y Calidad Nutricional de  Alimentos  </a:t>
            </a:r>
            <a:r>
              <a:rPr lang="es-CO" sz="1200" b="1" i="1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(Pendiente</a:t>
            </a:r>
            <a:r>
              <a:rPr lang="es-CO" sz="1200" b="1" i="1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emisión de Resolución por parte del MEN)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Nutrición y Dietética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auto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5. Tecnología en Seguridad Alimentaria </a:t>
            </a:r>
            <a:r>
              <a:rPr lang="es-CO" sz="1200" b="1" i="1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Pendiente emisión de</a:t>
            </a:r>
            <a:r>
              <a:rPr lang="es-CO" sz="1200" b="1" i="1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Resolución por parte del MEN)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Nutrición y Dietética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6. Técnica Profesional en Construcción de Proyectos Arquitectónicos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Arquitectura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7. Tecnología en Gestión de la Construcción de Proyectos Arquitectónicos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Arquitectura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8. Técnica Profesional en Documentación de Proyectos Urbanísticas 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Arquitectura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9. Tecnología en Gestión de Proyectos Urbanísticos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Arquitectura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10. Técnica Profesional en Expresión Gráfica Arquitectónica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Arquitectura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11. Tecnología en Modelado Gráfico Arquitectónico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Arquitectura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12. Licenciatura en Biología y Química </a:t>
            </a:r>
            <a:r>
              <a:rPr lang="es-CO" sz="1200" b="1" i="1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 Trámite Institucional)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Ciencias de la Educación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auto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13. Licenciatura en Educación Infantil </a:t>
            </a:r>
            <a:r>
              <a:rPr lang="es-CO" sz="1200" b="1" i="1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</a:t>
            </a:r>
            <a:r>
              <a:rPr lang="es-CO" sz="1200" b="1" i="1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tramite en el MEN)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Ciencias de la Educación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auto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14. Técnica Profesional en Piscicultura Continental </a:t>
            </a:r>
            <a:r>
              <a:rPr lang="es-CO" sz="1200" b="1" i="1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</a:t>
            </a:r>
            <a:r>
              <a:rPr lang="es-CO" sz="1200" b="1" i="1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tramite en el MEN)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Ciencias Básicas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auto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15. Tecnología en Acuicultura Continental </a:t>
            </a:r>
            <a:r>
              <a:rPr lang="es-CO" sz="1200" b="1" i="1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(En</a:t>
            </a:r>
            <a:r>
              <a:rPr lang="es-CO" sz="1200" b="1" i="1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tramite en el MEN)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rtl="0" eaLnBrk="1" fontAlgn="ctr" latinLnBrk="0" hangingPunct="1"/>
            <a:r>
              <a:rPr lang="es-CO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Ciencias Básicas</a:t>
            </a:r>
            <a:endParaRPr lang="es-ES" sz="1200" b="0" i="0" u="none" strike="noStrike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E18A4C-A1ED-47B7-92C9-768388A046FF}" type="slidenum">
              <a:rPr lang="es-CO" smtClean="0"/>
              <a:t>13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010107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E18A4C-A1ED-47B7-92C9-768388A046FF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929629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60438" y="1143000"/>
            <a:ext cx="4937125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_tradnl" sz="1200" b="0" i="0" dirty="0" smtClean="0">
                <a:solidFill>
                  <a:schemeClr val="tx1"/>
                </a:solidFill>
                <a:effectLst/>
              </a:rPr>
              <a:t>No existe una normatividad que establezca un proceso para la creación de sedes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_tradnl" sz="1200" b="0" i="0" dirty="0" smtClean="0">
                <a:solidFill>
                  <a:schemeClr val="tx1"/>
                </a:solidFill>
                <a:effectLst/>
              </a:rPr>
              <a:t>Se crea la sede al momento de la aprobación de la ampliación del lugar de desarrollo del registro calificado</a:t>
            </a:r>
            <a:endParaRPr lang="es-ES" sz="1200" b="0" i="0" smtClean="0">
              <a:solidFill>
                <a:schemeClr val="tx1"/>
              </a:solidFill>
              <a:effectLst/>
            </a:endParaRP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4DD4B9-BCA4-4146-83C6-A8925702FDA8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35921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s-CO" sz="1200" b="1" dirty="0" smtClean="0">
                <a:solidFill>
                  <a:schemeClr val="tx1"/>
                </a:solidFill>
              </a:rPr>
              <a:t>Total Programas Regionalizados Sabanalarga: 29</a:t>
            </a:r>
          </a:p>
          <a:p>
            <a:pPr algn="l"/>
            <a:r>
              <a:rPr lang="es-CO" sz="1200" dirty="0" smtClean="0">
                <a:solidFill>
                  <a:schemeClr val="tx1"/>
                </a:solidFill>
              </a:rPr>
              <a:t>6 licenciaturas; 3 profesionales otras áreas; 8 en modalidad de ciclos propedéuticos (9 T.P.; 9 Tg; 2 C.P.)</a:t>
            </a:r>
          </a:p>
          <a:p>
            <a:pPr algn="l"/>
            <a:r>
              <a:rPr lang="es-CO" sz="1200" dirty="0" smtClean="0">
                <a:solidFill>
                  <a:schemeClr val="tx1"/>
                </a:solidFill>
              </a:rPr>
              <a:t>25 programas propios y 4 en convenio</a:t>
            </a:r>
          </a:p>
          <a:p>
            <a:pPr algn="l"/>
            <a:r>
              <a:rPr lang="es-CO" sz="1200" dirty="0" smtClean="0">
                <a:solidFill>
                  <a:schemeClr val="tx1"/>
                </a:solidFill>
              </a:rPr>
              <a:t>23 existentes; 6 nuevos</a:t>
            </a:r>
          </a:p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E18A4C-A1ED-47B7-92C9-768388A046FF}" type="slidenum">
              <a:rPr lang="es-CO" smtClean="0"/>
              <a:t>17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59778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 smtClean="0"/>
              <a:t>443</a:t>
            </a:r>
            <a:r>
              <a:rPr lang="es-ES" baseline="0" dirty="0" smtClean="0"/>
              <a:t> en </a:t>
            </a:r>
            <a:r>
              <a:rPr lang="es-ES" baseline="0" dirty="0" err="1" smtClean="0"/>
              <a:t>suan</a:t>
            </a:r>
            <a:endParaRPr lang="es-ES" baseline="0" dirty="0" smtClean="0"/>
          </a:p>
          <a:p>
            <a:r>
              <a:rPr lang="es-ES" baseline="0" dirty="0" smtClean="0"/>
              <a:t>22 Y 30 EN SABANAGRANDE</a:t>
            </a:r>
          </a:p>
          <a:p>
            <a:r>
              <a:rPr lang="es-ES" baseline="0" smtClean="0"/>
              <a:t>22 EN SN ANDRES</a:t>
            </a:r>
          </a:p>
          <a:p>
            <a:endParaRPr lang="es-ES" dirty="0" smtClean="0"/>
          </a:p>
          <a:p>
            <a:endParaRPr lang="es-ES" dirty="0" smtClean="0"/>
          </a:p>
          <a:p>
            <a:r>
              <a:rPr lang="es-ES" dirty="0" smtClean="0"/>
              <a:t>Acuerdo 03 del 2007 del CESU</a:t>
            </a:r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E18A4C-A1ED-47B7-92C9-768388A046FF}" type="slidenum">
              <a:rPr lang="es-CO" smtClean="0"/>
              <a:t>19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46915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51178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5872898" cy="342622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57200" y="782515"/>
            <a:ext cx="8229600" cy="432262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53295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2037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9144000" cy="342622"/>
          </a:xfrm>
          <a:prstGeom prst="rect">
            <a:avLst/>
          </a:prstGeom>
        </p:spPr>
        <p:txBody>
          <a:bodyPr/>
          <a:lstStyle/>
          <a:p>
            <a:r>
              <a:rPr lang="es-ES_tradnl" dirty="0" smtClean="0"/>
              <a:t>Clic para editar título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39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CO" dirty="0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39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70438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13038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5864106" cy="342622"/>
          </a:xfrm>
          <a:prstGeom prst="rect">
            <a:avLst/>
          </a:prstGeom>
        </p:spPr>
        <p:txBody>
          <a:bodyPr/>
          <a:lstStyle/>
          <a:p>
            <a:r>
              <a:rPr lang="es-ES_tradnl" dirty="0" smtClean="0"/>
              <a:t>Clic para editar título</a:t>
            </a:r>
            <a:endParaRPr lang="es-CO" dirty="0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  <p:sp>
        <p:nvSpPr>
          <p:cNvPr id="6" name="Marcador de contenido 2"/>
          <p:cNvSpPr>
            <a:spLocks noGrp="1"/>
          </p:cNvSpPr>
          <p:nvPr>
            <p:ph idx="1"/>
          </p:nvPr>
        </p:nvSpPr>
        <p:spPr>
          <a:xfrm>
            <a:off x="457200" y="782515"/>
            <a:ext cx="8229600" cy="432262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dirty="0" smtClean="0"/>
              <a:t>Haga clic para modificar el estilo de texto del patrón</a:t>
            </a:r>
          </a:p>
          <a:p>
            <a:pPr lvl="1"/>
            <a:r>
              <a:rPr lang="es-ES_tradnl" dirty="0" smtClean="0"/>
              <a:t>Segundo nivel</a:t>
            </a:r>
          </a:p>
          <a:p>
            <a:pPr lvl="2"/>
            <a:r>
              <a:rPr lang="es-ES_tradnl" dirty="0" smtClean="0"/>
              <a:t>Tercer nivel</a:t>
            </a:r>
          </a:p>
          <a:p>
            <a:pPr lvl="3"/>
            <a:r>
              <a:rPr lang="es-ES_tradnl" dirty="0" smtClean="0"/>
              <a:t>Cuarto nivel</a:t>
            </a:r>
          </a:p>
          <a:p>
            <a:pPr lvl="4"/>
            <a:r>
              <a:rPr lang="es-ES_tradnl" dirty="0" smtClean="0"/>
              <a:t>Quinto nivel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82473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93901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72266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21526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9144000" cy="342622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76691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71979"/>
            <a:ext cx="2057400" cy="3656542"/>
          </a:xfrm>
          <a:prstGeom prst="rect">
            <a:avLst/>
          </a:prstGeo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71979"/>
            <a:ext cx="6019800" cy="365654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/>
          <a:p>
            <a:fld id="{37F5D6AE-CFD3-2E44-9C41-DF02D86AD999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454798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9144000" cy="342622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65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65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44705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9144000" cy="342622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975066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9144000" cy="342622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254138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Título y objetos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44325" y="213689"/>
            <a:ext cx="9144000" cy="342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rgbClr val="000090"/>
              </a:buClr>
              <a:buSzPts val="2400"/>
              <a:buFont typeface="Candara"/>
              <a:buNone/>
              <a:defRPr sz="2160" b="1" i="1" u="none" strike="noStrike" cap="none">
                <a:solidFill>
                  <a:srgbClr val="000090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62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62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62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62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62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62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62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62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dt" idx="10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8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ftr" idx="11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8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62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355124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9144000" cy="342622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60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60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855798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9144000" cy="342622"/>
          </a:xfrm>
          <a:prstGeom prst="rect">
            <a:avLst/>
          </a:prstGeom>
        </p:spPr>
        <p:txBody>
          <a:bodyPr/>
          <a:lstStyle/>
          <a:p>
            <a:r>
              <a:rPr lang="es-ES_tradnl" smtClean="0"/>
              <a:t>Clic para editar título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457200" y="5296962"/>
            <a:ext cx="2133600" cy="304271"/>
          </a:xfrm>
          <a:prstGeom prst="rect">
            <a:avLst/>
          </a:prstGeom>
        </p:spPr>
        <p:txBody>
          <a:bodyPr/>
          <a:lstStyle/>
          <a:p>
            <a:fld id="{655D733C-99AC-1241-8735-C5D629901A34}" type="datetimeFigureOut">
              <a:rPr lang="es-ES" smtClean="0"/>
              <a:t>12/04/2018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3124200" y="5296962"/>
            <a:ext cx="2895600" cy="304271"/>
          </a:xfrm>
          <a:prstGeom prst="rect">
            <a:avLst/>
          </a:prstGeom>
        </p:spPr>
        <p:txBody>
          <a:bodyPr/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7055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189" y="0"/>
            <a:ext cx="913730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192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2400" b="1" i="1" kern="1200">
          <a:solidFill>
            <a:srgbClr val="000090"/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latin typeface="Candara"/>
          <a:ea typeface="+mj-ea"/>
          <a:cs typeface="Candara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Candara"/>
          <a:ea typeface="+mn-ea"/>
          <a:cs typeface="Candara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Candara"/>
          <a:ea typeface="+mn-ea"/>
          <a:cs typeface="Candara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400" kern="1200">
          <a:solidFill>
            <a:schemeClr val="tx1"/>
          </a:solidFill>
          <a:latin typeface="Candara"/>
          <a:ea typeface="+mn-ea"/>
          <a:cs typeface="Candara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200" kern="1200">
          <a:solidFill>
            <a:schemeClr val="tx1"/>
          </a:solidFill>
          <a:latin typeface="Candara"/>
          <a:ea typeface="+mn-ea"/>
          <a:cs typeface="Candara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200" kern="1200">
          <a:solidFill>
            <a:schemeClr val="tx1"/>
          </a:solidFill>
          <a:latin typeface="Candara"/>
          <a:ea typeface="+mn-ea"/>
          <a:cs typeface="Candar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 txBox="1">
            <a:spLocks/>
          </p:cNvSpPr>
          <p:nvPr/>
        </p:nvSpPr>
        <p:spPr>
          <a:xfrm>
            <a:off x="4964608" y="2066217"/>
            <a:ext cx="3331635" cy="42339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r>
              <a:rPr lang="es-ES" sz="1800" dirty="0"/>
              <a:t>REGIONALIZACIÓN DE LA EDUCACIÓN SUPERIOR</a:t>
            </a:r>
          </a:p>
          <a:p>
            <a:r>
              <a:rPr lang="es-ES" sz="1800" dirty="0"/>
              <a:t>Una experiencia exitosa de equidad e inclusión social </a:t>
            </a:r>
          </a:p>
          <a:p>
            <a:endParaRPr lang="es-ES" sz="1800" dirty="0"/>
          </a:p>
          <a:p>
            <a:r>
              <a:rPr lang="es-ES" sz="1800" dirty="0"/>
              <a:t>Andrea Martínez </a:t>
            </a:r>
          </a:p>
          <a:p>
            <a:r>
              <a:rPr lang="es-ES" sz="1800" dirty="0"/>
              <a:t>Jefe del Departamento de Regionalización</a:t>
            </a:r>
          </a:p>
        </p:txBody>
      </p:sp>
      <p:pic>
        <p:nvPicPr>
          <p:cNvPr id="4" name="Shape 103"/>
          <p:cNvPicPr preferRelativeResize="0"/>
          <p:nvPr/>
        </p:nvPicPr>
        <p:blipFill rotWithShape="1">
          <a:blip r:embed="rId3">
            <a:alphaModFix/>
          </a:blip>
          <a:srcRect t="29161"/>
          <a:stretch/>
        </p:blipFill>
        <p:spPr>
          <a:xfrm>
            <a:off x="370877" y="349054"/>
            <a:ext cx="4593731" cy="50801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006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933450" y="1958551"/>
            <a:ext cx="7124027" cy="1790700"/>
          </a:xfrm>
        </p:spPr>
        <p:txBody>
          <a:bodyPr>
            <a:normAutofit/>
          </a:bodyPr>
          <a:lstStyle/>
          <a:p>
            <a:pPr algn="ctr"/>
            <a:r>
              <a:rPr lang="es-ES" sz="3200" dirty="0"/>
              <a:t>¿</a:t>
            </a:r>
            <a:r>
              <a:rPr lang="es-ES" sz="3200" dirty="0" smtClean="0"/>
              <a:t>Contribuye la Regionalización de la Educación Superior a la movilidad social?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1839141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/>
          <p:nvPr/>
        </p:nvSpPr>
        <p:spPr>
          <a:xfrm>
            <a:off x="4648724" y="1313956"/>
            <a:ext cx="3873731" cy="34624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t" anchorCtr="0">
            <a:noAutofit/>
          </a:bodyPr>
          <a:lstStyle/>
          <a:p>
            <a:pPr marL="257175" indent="-257175" algn="just">
              <a:buClr>
                <a:schemeClr val="dk1"/>
              </a:buClr>
              <a:buSzPts val="1600"/>
              <a:buFont typeface="Arial"/>
              <a:buChar char="•"/>
            </a:pPr>
            <a:r>
              <a:rPr lang="es-CO" sz="144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CO" sz="1440" b="1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El 24% de los jóvenes entre 17 y 24 años de áreas rurales no estudian</a:t>
            </a:r>
            <a:r>
              <a:rPr lang="es-CO" sz="1440" dirty="0">
                <a:solidFill>
                  <a:schemeClr val="dk1"/>
                </a:solidFill>
                <a:ea typeface="Calibri"/>
                <a:cs typeface="Calibri"/>
                <a:sym typeface="Calibri"/>
              </a:rPr>
              <a:t>, ni trabajan ni están buscando empleo, evidenciando la correlación entre pobreza, bajo logro educativo y calidad del empleo  (Misión para la Transformación del Campo:2015)</a:t>
            </a:r>
          </a:p>
          <a:p>
            <a:pPr marL="257175" indent="-257175" algn="just">
              <a:buClr>
                <a:schemeClr val="dk1"/>
              </a:buClr>
              <a:buSzPts val="1600"/>
              <a:buFont typeface="Arial"/>
              <a:buChar char="•"/>
            </a:pPr>
            <a:endParaRPr lang="es-CO" sz="63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7175" indent="-257175" algn="just">
              <a:buClr>
                <a:schemeClr val="dk1"/>
              </a:buClr>
              <a:buSzPts val="1600"/>
              <a:buFont typeface="Arial"/>
              <a:buChar char="•"/>
            </a:pPr>
            <a:r>
              <a:rPr lang="es-CO" sz="144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Solo el </a:t>
            </a:r>
            <a:r>
              <a:rPr lang="es-CO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41,5% </a:t>
            </a:r>
            <a:r>
              <a:rPr lang="es-CO" sz="144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los jóvenes bachilleres hacen tránsito inmediato de la educación media   a la educación superior</a:t>
            </a:r>
            <a:endParaRPr sz="1620" dirty="0"/>
          </a:p>
          <a:p>
            <a:pPr algn="just"/>
            <a:endParaRPr sz="945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57175" indent="-257175" algn="just">
              <a:buClr>
                <a:schemeClr val="dk1"/>
              </a:buClr>
              <a:buSzPts val="1600"/>
              <a:buFont typeface="Arial"/>
              <a:buChar char="•"/>
            </a:pPr>
            <a:r>
              <a:rPr lang="es-CO" sz="144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 </a:t>
            </a:r>
            <a:r>
              <a:rPr lang="es-ES" sz="1440" dirty="0"/>
              <a:t>135.621 </a:t>
            </a:r>
            <a:r>
              <a:rPr lang="es-CO" sz="144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matriculados en el 2016 en el Atlántico, solo 1.320</a:t>
            </a:r>
            <a:r>
              <a:rPr lang="es-CO" sz="216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-CO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(1%) </a:t>
            </a:r>
            <a:r>
              <a:rPr lang="es-CO" sz="144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estaban matriculados en programas ofertados en municipios por fuera del área metropolitana  </a:t>
            </a:r>
            <a:endParaRPr sz="144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just"/>
            <a:endParaRPr sz="144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Shape 1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3825" y="1447800"/>
            <a:ext cx="4382024" cy="308000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ángulo 5"/>
          <p:cNvSpPr/>
          <p:nvPr/>
        </p:nvSpPr>
        <p:spPr>
          <a:xfrm>
            <a:off x="210074" y="277243"/>
            <a:ext cx="2411558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1480" indent="-411480">
              <a:buAutoNum type="arabicPeriod"/>
            </a:pPr>
            <a:r>
              <a:rPr lang="es-ES" sz="1620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Por qué Regionalizar</a:t>
            </a:r>
          </a:p>
        </p:txBody>
      </p:sp>
    </p:spTree>
    <p:extLst>
      <p:ext uri="{BB962C8B-B14F-4D97-AF65-F5344CB8AC3E}">
        <p14:creationId xmlns:p14="http://schemas.microsoft.com/office/powerpoint/2010/main" val="52839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33924" y="362968"/>
            <a:ext cx="2411558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1480" indent="-411480">
              <a:buAutoNum type="arabicPeriod"/>
            </a:pPr>
            <a:r>
              <a:rPr lang="es-ES" sz="1620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Por qué Regionalizar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659" y="814015"/>
            <a:ext cx="4949190" cy="4423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652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08622" y="703957"/>
            <a:ext cx="5962208" cy="742733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Proyección Poblacional de la Universidad del Atlántico a 2020 con 5000 estudiantes en Región</a:t>
            </a:r>
            <a:endParaRPr lang="es-CO" dirty="0"/>
          </a:p>
        </p:txBody>
      </p:sp>
      <p:graphicFrame>
        <p:nvGraphicFramePr>
          <p:cNvPr id="8" name="Gráfico 7"/>
          <p:cNvGraphicFramePr>
            <a:graphicFrameLocks/>
          </p:cNvGraphicFramePr>
          <p:nvPr>
            <p:extLst/>
          </p:nvPr>
        </p:nvGraphicFramePr>
        <p:xfrm>
          <a:off x="574274" y="1710429"/>
          <a:ext cx="3655716" cy="28429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9 Flecha derecha"/>
          <p:cNvSpPr/>
          <p:nvPr/>
        </p:nvSpPr>
        <p:spPr>
          <a:xfrm>
            <a:off x="3690868" y="2494421"/>
            <a:ext cx="1454837" cy="908882"/>
          </a:xfrm>
          <a:prstGeom prst="rightArrow">
            <a:avLst>
              <a:gd name="adj1" fmla="val 35656"/>
              <a:gd name="adj2" fmla="val 38345"/>
            </a:avLst>
          </a:prstGeom>
          <a:solidFill>
            <a:srgbClr val="FFFF99"/>
          </a:solidFill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1620"/>
          </a:p>
        </p:txBody>
      </p:sp>
      <p:graphicFrame>
        <p:nvGraphicFramePr>
          <p:cNvPr id="16" name="Gráfico 15"/>
          <p:cNvGraphicFramePr>
            <a:graphicFrameLocks/>
          </p:cNvGraphicFramePr>
          <p:nvPr>
            <p:extLst/>
          </p:nvPr>
        </p:nvGraphicFramePr>
        <p:xfrm>
          <a:off x="4785756" y="1276509"/>
          <a:ext cx="3901045" cy="3394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Rectángulo 2"/>
          <p:cNvSpPr/>
          <p:nvPr/>
        </p:nvSpPr>
        <p:spPr>
          <a:xfrm>
            <a:off x="1406538" y="4362880"/>
            <a:ext cx="6758438" cy="1089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chemeClr val="dk1"/>
              </a:buClr>
              <a:buSzPts val="1600"/>
            </a:pPr>
            <a:r>
              <a:rPr lang="es-CO" sz="1620" b="1" i="1" dirty="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cs typeface="Candara"/>
                <a:sym typeface="Calibri"/>
              </a:rPr>
              <a:t>Como Universidad de carácter DEPARTAMENTAL nuestro objetivo debe ser ampliar el acceso a la educación superior de los jóvenes por fuera de Barranquilla; para lograrlo, la estrategia de mayor impacto es la REGIONALIZACIÓN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88917" y="309197"/>
            <a:ext cx="2411558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11480" indent="-411480">
              <a:buAutoNum type="arabicPeriod"/>
            </a:pPr>
            <a:r>
              <a:rPr lang="es-ES" sz="1620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Por qué Regionalizar</a:t>
            </a:r>
          </a:p>
        </p:txBody>
      </p:sp>
    </p:spTree>
    <p:extLst>
      <p:ext uri="{BB962C8B-B14F-4D97-AF65-F5344CB8AC3E}">
        <p14:creationId xmlns:p14="http://schemas.microsoft.com/office/powerpoint/2010/main" val="40387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1118795" y="2016373"/>
            <a:ext cx="6858000" cy="1790700"/>
          </a:xfrm>
        </p:spPr>
        <p:txBody>
          <a:bodyPr>
            <a:noAutofit/>
          </a:bodyPr>
          <a:lstStyle/>
          <a:p>
            <a:pPr algn="ctr"/>
            <a:r>
              <a:rPr lang="es-ES" sz="2800" dirty="0" smtClean="0"/>
              <a:t>¿Qué es regionalización para la Universidad del Atlántico?</a:t>
            </a:r>
            <a:br>
              <a:rPr lang="es-ES" sz="2800" dirty="0" smtClean="0"/>
            </a:br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2800" dirty="0" smtClean="0"/>
              <a:t>¿Cuáles son sus antecedentes y hacia donde vamos?</a:t>
            </a:r>
            <a:endParaRPr lang="es-ES" sz="2800" dirty="0"/>
          </a:p>
        </p:txBody>
      </p:sp>
    </p:spTree>
    <p:extLst>
      <p:ext uri="{BB962C8B-B14F-4D97-AF65-F5344CB8AC3E}">
        <p14:creationId xmlns:p14="http://schemas.microsoft.com/office/powerpoint/2010/main" val="3121611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>
            <a:spLocks noGrp="1"/>
          </p:cNvSpPr>
          <p:nvPr>
            <p:ph type="title"/>
          </p:nvPr>
        </p:nvSpPr>
        <p:spPr>
          <a:xfrm>
            <a:off x="219075" y="255075"/>
            <a:ext cx="5371115" cy="568811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64170" tIns="32085" rIns="64170" bIns="32085" rtlCol="0" anchor="ctr" anchorCtr="0">
            <a:noAutofit/>
          </a:bodyPr>
          <a:lstStyle/>
          <a:p>
            <a:pPr>
              <a:spcBef>
                <a:spcPts val="0"/>
              </a:spcBef>
              <a:buClr>
                <a:srgbClr val="000090"/>
              </a:buClr>
              <a:buSzPts val="2400"/>
            </a:pPr>
            <a:r>
              <a:rPr lang="es-CO" sz="2160" dirty="0">
                <a:ea typeface="Candara"/>
                <a:sym typeface="Candara"/>
              </a:rPr>
              <a:t>POLÍTICA DE REGIONALIZACIÓN DE LA UNIVERSIDAD DEL ATLÁNTICO</a:t>
            </a:r>
            <a:endParaRPr sz="2160" dirty="0">
              <a:ea typeface="Candara"/>
              <a:sym typeface="Candara"/>
            </a:endParaRPr>
          </a:p>
        </p:txBody>
      </p:sp>
      <p:sp>
        <p:nvSpPr>
          <p:cNvPr id="137" name="Shape 137"/>
          <p:cNvSpPr txBox="1"/>
          <p:nvPr/>
        </p:nvSpPr>
        <p:spPr>
          <a:xfrm>
            <a:off x="1679874" y="2884183"/>
            <a:ext cx="5371115" cy="568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4170" tIns="32085" rIns="64170" bIns="32085" anchor="ctr" anchorCtr="0">
            <a:noAutofit/>
          </a:bodyPr>
          <a:lstStyle/>
          <a:p>
            <a:pPr algn="ctr">
              <a:buClr>
                <a:srgbClr val="000090"/>
              </a:buClr>
              <a:buSzPts val="1800"/>
            </a:pPr>
            <a:r>
              <a:rPr lang="es-CO" sz="1620" b="1" dirty="0">
                <a:solidFill>
                  <a:srgbClr val="000090"/>
                </a:solidFill>
                <a:latin typeface="Candara"/>
                <a:ea typeface="Candara"/>
                <a:cs typeface="Candara"/>
                <a:sym typeface="Candara"/>
              </a:rPr>
              <a:t>La REGIONALIZACIÓN de la educación superior es un proceso que permite generar condiciones de acceso y permanencia a la educación superior a través de </a:t>
            </a:r>
            <a:r>
              <a:rPr lang="es-CO" sz="1620" b="1" dirty="0">
                <a:solidFill>
                  <a:srgbClr val="E36C09"/>
                </a:solidFill>
                <a:latin typeface="Candara"/>
                <a:ea typeface="Candara"/>
                <a:cs typeface="Candara"/>
                <a:sym typeface="Candara"/>
              </a:rPr>
              <a:t>mecanismos de concertación </a:t>
            </a:r>
            <a:r>
              <a:rPr lang="es-CO" sz="1620" b="1" dirty="0">
                <a:solidFill>
                  <a:srgbClr val="000090"/>
                </a:solidFill>
                <a:latin typeface="Candara"/>
                <a:ea typeface="Candara"/>
                <a:cs typeface="Candara"/>
                <a:sym typeface="Candara"/>
              </a:rPr>
              <a:t>y planificación entre las instituciones del orden nacional, entidades territoriales, instituciones de educación superior, y demás actores regionales, </a:t>
            </a:r>
            <a:r>
              <a:rPr lang="es-CO" sz="1620" b="1" dirty="0">
                <a:solidFill>
                  <a:srgbClr val="E36C09"/>
                </a:solidFill>
                <a:latin typeface="Candara"/>
                <a:ea typeface="Candara"/>
                <a:cs typeface="Candara"/>
                <a:sym typeface="Candara"/>
              </a:rPr>
              <a:t>teniendo en cuenta las condiciones sociales </a:t>
            </a:r>
            <a:r>
              <a:rPr lang="es-CO" sz="1620" b="1" dirty="0">
                <a:solidFill>
                  <a:srgbClr val="000090"/>
                </a:solidFill>
                <a:latin typeface="Candara"/>
                <a:ea typeface="Candara"/>
                <a:cs typeface="Candara"/>
                <a:sym typeface="Candara"/>
              </a:rPr>
              <a:t>económicas políticas, culturales, geógrafas que permitan promover el </a:t>
            </a:r>
            <a:r>
              <a:rPr lang="es-CO" sz="1620" b="1" dirty="0">
                <a:solidFill>
                  <a:srgbClr val="E36C09"/>
                </a:solidFill>
                <a:latin typeface="Candara"/>
                <a:ea typeface="Candara"/>
                <a:cs typeface="Candara"/>
                <a:sym typeface="Candara"/>
              </a:rPr>
              <a:t>desarrollo equilibrado de las regiones</a:t>
            </a:r>
            <a:endParaRPr sz="1620" dirty="0"/>
          </a:p>
          <a:p>
            <a:pPr algn="ctr">
              <a:buClr>
                <a:srgbClr val="000090"/>
              </a:buClr>
              <a:buSzPts val="1800"/>
            </a:pPr>
            <a:endParaRPr sz="1620" b="1" dirty="0">
              <a:solidFill>
                <a:srgbClr val="E36C09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algn="ctr">
              <a:buClr>
                <a:srgbClr val="000090"/>
              </a:buClr>
              <a:buSzPts val="1600"/>
            </a:pPr>
            <a:r>
              <a:rPr lang="es-CO" sz="1440" b="1" dirty="0">
                <a:solidFill>
                  <a:srgbClr val="000090"/>
                </a:solidFill>
                <a:latin typeface="Candara"/>
                <a:ea typeface="Candara"/>
                <a:cs typeface="Candara"/>
                <a:sym typeface="Candara"/>
              </a:rPr>
              <a:t>Acuerdo Superior 0004 del 20 de febrero del 2013</a:t>
            </a:r>
            <a:endParaRPr sz="1620" dirty="0"/>
          </a:p>
          <a:p>
            <a:pPr algn="ctr">
              <a:buClr>
                <a:srgbClr val="000090"/>
              </a:buClr>
              <a:buSzPts val="1600"/>
            </a:pPr>
            <a:r>
              <a:rPr lang="es-CO" sz="1440" b="1" dirty="0">
                <a:solidFill>
                  <a:srgbClr val="000090"/>
                </a:solidFill>
                <a:latin typeface="Candara"/>
                <a:ea typeface="Candara"/>
                <a:cs typeface="Candara"/>
                <a:sym typeface="Candara"/>
              </a:rPr>
              <a:t>Universidad del Atlántico</a:t>
            </a:r>
            <a:endParaRPr sz="1440" b="1" dirty="0">
              <a:solidFill>
                <a:srgbClr val="00009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21902875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/>
          <p:nvPr/>
        </p:nvSpPr>
        <p:spPr>
          <a:xfrm>
            <a:off x="54951" y="96613"/>
            <a:ext cx="5463717" cy="767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t" anchorCtr="0">
            <a:noAutofit/>
          </a:bodyPr>
          <a:lstStyle/>
          <a:p>
            <a:pPr>
              <a:buClr>
                <a:srgbClr val="000090"/>
              </a:buClr>
              <a:buSzPts val="3600"/>
            </a:pPr>
            <a:r>
              <a:rPr lang="es-CO" sz="2800" b="1" i="1" dirty="0">
                <a:solidFill>
                  <a:srgbClr val="000090"/>
                </a:solidFill>
                <a:latin typeface="Candara"/>
                <a:ea typeface="Candara"/>
                <a:cs typeface="Candara"/>
                <a:sym typeface="Candara"/>
              </a:rPr>
              <a:t>Fundamentos de la política de regionalización</a:t>
            </a:r>
            <a:endParaRPr sz="2800" b="1" i="1" dirty="0">
              <a:solidFill>
                <a:srgbClr val="000090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144" name="Shape 144"/>
          <p:cNvGrpSpPr/>
          <p:nvPr/>
        </p:nvGrpSpPr>
        <p:grpSpPr>
          <a:xfrm>
            <a:off x="629752" y="1428906"/>
            <a:ext cx="7884495" cy="3653603"/>
            <a:chOff x="471944" y="2220"/>
            <a:chExt cx="8760550" cy="4059559"/>
          </a:xfrm>
        </p:grpSpPr>
        <p:sp>
          <p:nvSpPr>
            <p:cNvPr id="145" name="Shape 145"/>
            <p:cNvSpPr/>
            <p:nvPr/>
          </p:nvSpPr>
          <p:spPr>
            <a:xfrm>
              <a:off x="471944" y="2220"/>
              <a:ext cx="4793462" cy="4357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46" name="Shape 146"/>
            <p:cNvSpPr txBox="1"/>
            <p:nvPr/>
          </p:nvSpPr>
          <p:spPr>
            <a:xfrm>
              <a:off x="471944" y="2220"/>
              <a:ext cx="4793462" cy="4357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80" tIns="68580" rIns="68580" bIns="68580" anchor="b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O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Pertinencia y flexibilidad</a:t>
              </a:r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Shape 147"/>
            <p:cNvSpPr/>
            <p:nvPr/>
          </p:nvSpPr>
          <p:spPr>
            <a:xfrm>
              <a:off x="2424330" y="437989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48" name="Shape 148"/>
            <p:cNvSpPr/>
            <p:nvPr/>
          </p:nvSpPr>
          <p:spPr>
            <a:xfrm>
              <a:off x="3098078" y="437989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49" name="Shape 149"/>
            <p:cNvSpPr/>
            <p:nvPr/>
          </p:nvSpPr>
          <p:spPr>
            <a:xfrm>
              <a:off x="3772358" y="437989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50" name="Shape 150"/>
            <p:cNvSpPr/>
            <p:nvPr/>
          </p:nvSpPr>
          <p:spPr>
            <a:xfrm>
              <a:off x="4446106" y="437989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51" name="Shape 151"/>
            <p:cNvSpPr/>
            <p:nvPr/>
          </p:nvSpPr>
          <p:spPr>
            <a:xfrm>
              <a:off x="5120387" y="437989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52" name="Shape 152"/>
            <p:cNvSpPr/>
            <p:nvPr/>
          </p:nvSpPr>
          <p:spPr>
            <a:xfrm>
              <a:off x="5794134" y="437989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53" name="Shape 153"/>
            <p:cNvSpPr/>
            <p:nvPr/>
          </p:nvSpPr>
          <p:spPr>
            <a:xfrm>
              <a:off x="6468415" y="437989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54" name="Shape 154"/>
            <p:cNvSpPr/>
            <p:nvPr/>
          </p:nvSpPr>
          <p:spPr>
            <a:xfrm>
              <a:off x="471944" y="526757"/>
              <a:ext cx="8760550" cy="710142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55" name="Shape 155"/>
            <p:cNvSpPr txBox="1"/>
            <p:nvPr/>
          </p:nvSpPr>
          <p:spPr>
            <a:xfrm>
              <a:off x="471944" y="526757"/>
              <a:ext cx="8760550" cy="7101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1995" tIns="31995" rIns="31995" bIns="31995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O" sz="126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La oferta académica responde a las necesidades de la Región</a:t>
              </a:r>
              <a:endParaRPr sz="126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>
                <a:lnSpc>
                  <a:spcPct val="90000"/>
                </a:lnSpc>
                <a:spcBef>
                  <a:spcPts val="441"/>
                </a:spcBef>
              </a:pPr>
              <a:r>
                <a:rPr lang="es-CO" sz="126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Los modelos educativos son flexibles y parten del reconocimiento de las características de la población y sus territorios</a:t>
              </a:r>
              <a:endParaRPr sz="126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Shape 156"/>
            <p:cNvSpPr/>
            <p:nvPr/>
          </p:nvSpPr>
          <p:spPr>
            <a:xfrm>
              <a:off x="471944" y="1370276"/>
              <a:ext cx="4793462" cy="4357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57" name="Shape 157"/>
            <p:cNvSpPr txBox="1"/>
            <p:nvPr/>
          </p:nvSpPr>
          <p:spPr>
            <a:xfrm>
              <a:off x="471944" y="1370276"/>
              <a:ext cx="4793462" cy="4357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80" tIns="68580" rIns="68580" bIns="68580" anchor="b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O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Función social </a:t>
              </a:r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Shape 158"/>
            <p:cNvSpPr/>
            <p:nvPr/>
          </p:nvSpPr>
          <p:spPr>
            <a:xfrm>
              <a:off x="2424330" y="1806045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59" name="Shape 159"/>
            <p:cNvSpPr/>
            <p:nvPr/>
          </p:nvSpPr>
          <p:spPr>
            <a:xfrm>
              <a:off x="3098078" y="1806045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60" name="Shape 160"/>
            <p:cNvSpPr/>
            <p:nvPr/>
          </p:nvSpPr>
          <p:spPr>
            <a:xfrm>
              <a:off x="3772358" y="1806045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61" name="Shape 161"/>
            <p:cNvSpPr/>
            <p:nvPr/>
          </p:nvSpPr>
          <p:spPr>
            <a:xfrm>
              <a:off x="4446106" y="1806045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62" name="Shape 162"/>
            <p:cNvSpPr/>
            <p:nvPr/>
          </p:nvSpPr>
          <p:spPr>
            <a:xfrm>
              <a:off x="5120387" y="1806045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63" name="Shape 163"/>
            <p:cNvSpPr/>
            <p:nvPr/>
          </p:nvSpPr>
          <p:spPr>
            <a:xfrm>
              <a:off x="5794134" y="1806045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64" name="Shape 164"/>
            <p:cNvSpPr/>
            <p:nvPr/>
          </p:nvSpPr>
          <p:spPr>
            <a:xfrm>
              <a:off x="6468415" y="1806045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65" name="Shape 165"/>
            <p:cNvSpPr/>
            <p:nvPr/>
          </p:nvSpPr>
          <p:spPr>
            <a:xfrm>
              <a:off x="471944" y="1894813"/>
              <a:ext cx="8760550" cy="710142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66" name="Shape 166"/>
            <p:cNvSpPr txBox="1"/>
            <p:nvPr/>
          </p:nvSpPr>
          <p:spPr>
            <a:xfrm>
              <a:off x="471944" y="1894813"/>
              <a:ext cx="8760550" cy="7101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1995" tIns="31995" rIns="31995" bIns="31995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O" sz="126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El esfuerzo financiero e institucional se justifica en el alto impacto en sectores excluidos de la población</a:t>
              </a:r>
              <a:endParaRPr sz="1620"/>
            </a:p>
            <a:p>
              <a:pPr>
                <a:lnSpc>
                  <a:spcPct val="90000"/>
                </a:lnSpc>
                <a:spcBef>
                  <a:spcPts val="441"/>
                </a:spcBef>
              </a:pPr>
              <a:r>
                <a:rPr lang="es-CO" sz="126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La Universidad no se limita a desconcentrar la oferta académica sino que busca ser catalizadora de procesos de desarrollo regional a través de la investigación y la extensión social </a:t>
              </a:r>
              <a:endParaRPr sz="126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7" name="Shape 167"/>
            <p:cNvSpPr/>
            <p:nvPr/>
          </p:nvSpPr>
          <p:spPr>
            <a:xfrm>
              <a:off x="471944" y="2738332"/>
              <a:ext cx="4793462" cy="4357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68" name="Shape 168"/>
            <p:cNvSpPr txBox="1"/>
            <p:nvPr/>
          </p:nvSpPr>
          <p:spPr>
            <a:xfrm>
              <a:off x="471944" y="2738332"/>
              <a:ext cx="4793462" cy="4357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80" tIns="68580" rIns="68580" bIns="68580" anchor="b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O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Corresponsabilidad	</a:t>
              </a:r>
              <a:endParaRPr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Shape 169"/>
            <p:cNvSpPr/>
            <p:nvPr/>
          </p:nvSpPr>
          <p:spPr>
            <a:xfrm>
              <a:off x="2424330" y="3174101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70" name="Shape 170"/>
            <p:cNvSpPr/>
            <p:nvPr/>
          </p:nvSpPr>
          <p:spPr>
            <a:xfrm>
              <a:off x="3098078" y="3174101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71" name="Shape 171"/>
            <p:cNvSpPr/>
            <p:nvPr/>
          </p:nvSpPr>
          <p:spPr>
            <a:xfrm>
              <a:off x="3772358" y="3174101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72" name="Shape 172"/>
            <p:cNvSpPr/>
            <p:nvPr/>
          </p:nvSpPr>
          <p:spPr>
            <a:xfrm>
              <a:off x="4446106" y="3174101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73" name="Shape 173"/>
            <p:cNvSpPr/>
            <p:nvPr/>
          </p:nvSpPr>
          <p:spPr>
            <a:xfrm>
              <a:off x="5120387" y="3174101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74" name="Shape 174"/>
            <p:cNvSpPr/>
            <p:nvPr/>
          </p:nvSpPr>
          <p:spPr>
            <a:xfrm>
              <a:off x="5794134" y="3174101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75" name="Shape 175"/>
            <p:cNvSpPr/>
            <p:nvPr/>
          </p:nvSpPr>
          <p:spPr>
            <a:xfrm>
              <a:off x="6468415" y="3174101"/>
              <a:ext cx="1121670" cy="887678"/>
            </a:xfrm>
            <a:prstGeom prst="chevron">
              <a:avLst>
                <a:gd name="adj" fmla="val 70610"/>
              </a:avLst>
            </a:pr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76" name="Shape 176"/>
            <p:cNvSpPr/>
            <p:nvPr/>
          </p:nvSpPr>
          <p:spPr>
            <a:xfrm>
              <a:off x="471944" y="3262869"/>
              <a:ext cx="8760550" cy="710142"/>
            </a:xfrm>
            <a:prstGeom prst="rect">
              <a:avLst/>
            </a:prstGeom>
            <a:solidFill>
              <a:schemeClr val="l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spcFirstLastPara="1" wrap="square" lIns="82283" tIns="82283" rIns="82283" bIns="82283" anchor="ctr" anchorCtr="0">
              <a:noAutofit/>
            </a:bodyPr>
            <a:lstStyle/>
            <a:p>
              <a:endParaRPr sz="1620"/>
            </a:p>
          </p:txBody>
        </p:sp>
        <p:sp>
          <p:nvSpPr>
            <p:cNvPr id="177" name="Shape 177"/>
            <p:cNvSpPr txBox="1"/>
            <p:nvPr/>
          </p:nvSpPr>
          <p:spPr>
            <a:xfrm>
              <a:off x="471944" y="3262869"/>
              <a:ext cx="8760550" cy="7101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31995" tIns="31995" rIns="31995" bIns="31995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O" sz="126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Los actores territoriales, el sector privado y el gobierno departamental y local deben participar y aportar al proceso de regionalización de la educación superior en beneficio de sus comunidades</a:t>
              </a:r>
              <a:endParaRPr sz="126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7539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hape 183"/>
          <p:cNvSpPr txBox="1">
            <a:spLocks noGrp="1"/>
          </p:cNvSpPr>
          <p:nvPr>
            <p:ph type="title"/>
          </p:nvPr>
        </p:nvSpPr>
        <p:spPr>
          <a:xfrm>
            <a:off x="531680" y="285751"/>
            <a:ext cx="2853137" cy="676293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82283" tIns="41130" rIns="82283" bIns="41130" rtlCol="0" anchor="t" anchorCtr="0">
            <a:noAutofit/>
          </a:bodyPr>
          <a:lstStyle/>
          <a:p>
            <a:pPr algn="ctr">
              <a:buSzPts val="2800"/>
            </a:pPr>
            <a:r>
              <a:rPr lang="es-CO" sz="2520"/>
              <a:t>Antecedentes Regionalización en la Universidad del Atlántico</a:t>
            </a:r>
            <a:endParaRPr sz="2520"/>
          </a:p>
        </p:txBody>
      </p:sp>
      <p:cxnSp>
        <p:nvCxnSpPr>
          <p:cNvPr id="184" name="Shape 184"/>
          <p:cNvCxnSpPr/>
          <p:nvPr/>
        </p:nvCxnSpPr>
        <p:spPr>
          <a:xfrm>
            <a:off x="497095" y="4142146"/>
            <a:ext cx="7537127" cy="32400"/>
          </a:xfrm>
          <a:prstGeom prst="straightConnector1">
            <a:avLst/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5" name="Shape 185"/>
          <p:cNvSpPr/>
          <p:nvPr/>
        </p:nvSpPr>
        <p:spPr>
          <a:xfrm>
            <a:off x="1094521" y="4086364"/>
            <a:ext cx="705387" cy="373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890" b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2007</a:t>
            </a:r>
            <a:endParaRPr sz="189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Shape 186"/>
          <p:cNvSpPr/>
          <p:nvPr/>
        </p:nvSpPr>
        <p:spPr>
          <a:xfrm>
            <a:off x="1369357" y="3630123"/>
            <a:ext cx="6949740" cy="56975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254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r>
              <a:rPr lang="es-CO" sz="144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Alianza Ceres</a:t>
            </a:r>
            <a:endParaRPr sz="144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Shape 187"/>
          <p:cNvSpPr/>
          <p:nvPr/>
        </p:nvSpPr>
        <p:spPr>
          <a:xfrm>
            <a:off x="7508336" y="4129413"/>
            <a:ext cx="705387" cy="373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890" b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2017</a:t>
            </a:r>
            <a:endParaRPr sz="189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Shape 188"/>
          <p:cNvSpPr/>
          <p:nvPr/>
        </p:nvSpPr>
        <p:spPr>
          <a:xfrm>
            <a:off x="3165650" y="4096338"/>
            <a:ext cx="705387" cy="373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890" b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2010</a:t>
            </a:r>
            <a:endParaRPr sz="189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Shape 189"/>
          <p:cNvSpPr/>
          <p:nvPr/>
        </p:nvSpPr>
        <p:spPr>
          <a:xfrm>
            <a:off x="4017957" y="3809500"/>
            <a:ext cx="652045" cy="212555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72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S/larga -24</a:t>
            </a:r>
            <a:endParaRPr sz="72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Shape 190"/>
          <p:cNvSpPr/>
          <p:nvPr/>
        </p:nvSpPr>
        <p:spPr>
          <a:xfrm>
            <a:off x="4060664" y="4102710"/>
            <a:ext cx="705387" cy="373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890" b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2012</a:t>
            </a:r>
            <a:endParaRPr sz="189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Shape 191"/>
          <p:cNvSpPr/>
          <p:nvPr/>
        </p:nvSpPr>
        <p:spPr>
          <a:xfrm>
            <a:off x="4702578" y="3812962"/>
            <a:ext cx="652045" cy="212555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72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S/grande -20</a:t>
            </a:r>
            <a:endParaRPr sz="1620"/>
          </a:p>
          <a:p>
            <a:pPr algn="ctr"/>
            <a:r>
              <a:rPr lang="es-CO" sz="72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Suán - 20</a:t>
            </a:r>
            <a:endParaRPr sz="72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Shape 192"/>
          <p:cNvSpPr/>
          <p:nvPr/>
        </p:nvSpPr>
        <p:spPr>
          <a:xfrm>
            <a:off x="4726249" y="4466835"/>
            <a:ext cx="694086" cy="395801"/>
          </a:xfrm>
          <a:prstGeom prst="ellipse">
            <a:avLst/>
          </a:prstGeom>
          <a:solidFill>
            <a:schemeClr val="lt1"/>
          </a:solidFill>
          <a:ln w="254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72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Acuerdo 004/005</a:t>
            </a:r>
            <a:endParaRPr sz="72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Shape 193"/>
          <p:cNvSpPr/>
          <p:nvPr/>
        </p:nvSpPr>
        <p:spPr>
          <a:xfrm>
            <a:off x="5859279" y="4111282"/>
            <a:ext cx="705387" cy="373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890" b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2015</a:t>
            </a:r>
            <a:endParaRPr sz="189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Shape 194"/>
          <p:cNvSpPr/>
          <p:nvPr/>
        </p:nvSpPr>
        <p:spPr>
          <a:xfrm>
            <a:off x="5680473" y="4438501"/>
            <a:ext cx="1038052" cy="266783"/>
          </a:xfrm>
          <a:prstGeom prst="ellipse">
            <a:avLst/>
          </a:prstGeom>
          <a:solidFill>
            <a:schemeClr val="lt1"/>
          </a:solidFill>
          <a:ln w="254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72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Construcción Sede Sur</a:t>
            </a:r>
            <a:endParaRPr sz="72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Shape 195"/>
          <p:cNvSpPr/>
          <p:nvPr/>
        </p:nvSpPr>
        <p:spPr>
          <a:xfrm>
            <a:off x="5683945" y="4994149"/>
            <a:ext cx="1054579" cy="395801"/>
          </a:xfrm>
          <a:prstGeom prst="ellipse">
            <a:avLst/>
          </a:prstGeom>
          <a:solidFill>
            <a:schemeClr val="lt1"/>
          </a:solidFill>
          <a:ln w="254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72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Alianza ESAP/SENA/ Gobernación</a:t>
            </a:r>
            <a:endParaRPr sz="72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6" name="Shape 19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26472" y="285750"/>
            <a:ext cx="5360328" cy="2716317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Shape 197"/>
          <p:cNvSpPr/>
          <p:nvPr/>
        </p:nvSpPr>
        <p:spPr>
          <a:xfrm>
            <a:off x="497095" y="3148349"/>
            <a:ext cx="3394720" cy="718154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254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r>
              <a:rPr lang="es-CO" sz="117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Alianza Caribe – Minero energético</a:t>
            </a:r>
            <a:endParaRPr sz="1620"/>
          </a:p>
          <a:p>
            <a:r>
              <a:rPr lang="es-CO" sz="117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Alianza Turismo Caribe</a:t>
            </a:r>
            <a:endParaRPr sz="117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Shape 198"/>
          <p:cNvSpPr/>
          <p:nvPr/>
        </p:nvSpPr>
        <p:spPr>
          <a:xfrm>
            <a:off x="435752" y="4092886"/>
            <a:ext cx="705387" cy="373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890" b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2006</a:t>
            </a:r>
            <a:endParaRPr sz="189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Shape 199"/>
          <p:cNvSpPr/>
          <p:nvPr/>
        </p:nvSpPr>
        <p:spPr>
          <a:xfrm>
            <a:off x="1772684" y="4079917"/>
            <a:ext cx="705387" cy="373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890" b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2008</a:t>
            </a:r>
            <a:endParaRPr sz="189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Shape 200"/>
          <p:cNvSpPr/>
          <p:nvPr/>
        </p:nvSpPr>
        <p:spPr>
          <a:xfrm>
            <a:off x="4681781" y="4098232"/>
            <a:ext cx="705387" cy="373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890" b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2013</a:t>
            </a:r>
            <a:endParaRPr sz="189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Shape 201"/>
          <p:cNvSpPr/>
          <p:nvPr/>
        </p:nvSpPr>
        <p:spPr>
          <a:xfrm>
            <a:off x="4670004" y="3144483"/>
            <a:ext cx="2791113" cy="718154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254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r>
              <a:rPr lang="es-CO" sz="108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Alianza AIREC – Agricultura y Desarrollo Rural / Alianza Vivienda y Ciudades amables</a:t>
            </a:r>
            <a:endParaRPr sz="1620"/>
          </a:p>
        </p:txBody>
      </p:sp>
      <p:sp>
        <p:nvSpPr>
          <p:cNvPr id="202" name="Shape 202"/>
          <p:cNvSpPr/>
          <p:nvPr/>
        </p:nvSpPr>
        <p:spPr>
          <a:xfrm>
            <a:off x="6707496" y="4106323"/>
            <a:ext cx="705387" cy="3739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890" b="1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rPr>
              <a:t>2016</a:t>
            </a:r>
            <a:endParaRPr sz="189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Shape 203"/>
          <p:cNvSpPr/>
          <p:nvPr/>
        </p:nvSpPr>
        <p:spPr>
          <a:xfrm>
            <a:off x="5680472" y="4724855"/>
            <a:ext cx="1045580" cy="269295"/>
          </a:xfrm>
          <a:prstGeom prst="ellipse">
            <a:avLst/>
          </a:prstGeom>
          <a:solidFill>
            <a:schemeClr val="lt1"/>
          </a:solidFill>
          <a:ln w="25400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72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Acuerdo 003 </a:t>
            </a:r>
            <a:endParaRPr sz="72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Shape 204"/>
          <p:cNvSpPr/>
          <p:nvPr/>
        </p:nvSpPr>
        <p:spPr>
          <a:xfrm>
            <a:off x="5887998" y="3831868"/>
            <a:ext cx="2291089" cy="333369"/>
          </a:xfrm>
          <a:prstGeom prst="rightArrow">
            <a:avLst>
              <a:gd name="adj1" fmla="val 50000"/>
              <a:gd name="adj2" fmla="val 50000"/>
            </a:avLst>
          </a:prstGeom>
          <a:gradFill>
            <a:gsLst>
              <a:gs pos="0">
                <a:srgbClr val="3E7FCD"/>
              </a:gs>
              <a:gs pos="100000">
                <a:srgbClr val="96C0FF"/>
              </a:gs>
            </a:gsLst>
            <a:lin ang="16200000" scaled="0"/>
          </a:gradFill>
          <a:ln w="9525" cap="flat" cmpd="sng">
            <a:solidFill>
              <a:srgbClr val="4A7DBA"/>
            </a:solidFill>
            <a:prstDash val="solid"/>
            <a:round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4901"/>
              </a:srgbClr>
            </a:outerShdw>
          </a:effectLst>
        </p:spPr>
        <p:txBody>
          <a:bodyPr spcFirstLastPara="1" wrap="square" lIns="82283" tIns="41130" rIns="82283" bIns="41130" anchor="ctr" anchorCtr="0">
            <a:noAutofit/>
          </a:bodyPr>
          <a:lstStyle/>
          <a:p>
            <a:pPr algn="ctr"/>
            <a:r>
              <a:rPr lang="es-CO" sz="108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Convenios Gobernación UdelA</a:t>
            </a:r>
            <a:endParaRPr sz="108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420878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>
            <a:spLocks noGrp="1"/>
          </p:cNvSpPr>
          <p:nvPr>
            <p:ph type="title"/>
          </p:nvPr>
        </p:nvSpPr>
        <p:spPr>
          <a:xfrm>
            <a:off x="457201" y="285751"/>
            <a:ext cx="5535069" cy="952727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82283" tIns="41130" rIns="82283" bIns="41130" rtlCol="0" anchor="t" anchorCtr="0">
            <a:noAutofit/>
          </a:bodyPr>
          <a:lstStyle/>
          <a:p>
            <a:pPr>
              <a:spcBef>
                <a:spcPts val="0"/>
              </a:spcBef>
              <a:buClr>
                <a:srgbClr val="000090"/>
              </a:buClr>
              <a:buSzPts val="2400"/>
            </a:pPr>
            <a:r>
              <a:rPr lang="es-CO" sz="2160">
                <a:ea typeface="Candara"/>
                <a:sym typeface="Candara"/>
              </a:rPr>
              <a:t>Transición de CERES a Sedes en el marco del fortalecimiento de la Política de Regionalización</a:t>
            </a:r>
            <a:endParaRPr/>
          </a:p>
        </p:txBody>
      </p:sp>
      <p:sp>
        <p:nvSpPr>
          <p:cNvPr id="211" name="Shape 211"/>
          <p:cNvSpPr txBox="1"/>
          <p:nvPr/>
        </p:nvSpPr>
        <p:spPr>
          <a:xfrm>
            <a:off x="3645278" y="2932698"/>
            <a:ext cx="166199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2283" tIns="41130" rIns="82283" bIns="41130" anchor="t" anchorCtr="0">
            <a:noAutofit/>
          </a:bodyPr>
          <a:lstStyle/>
          <a:p>
            <a:endParaRPr sz="162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12" name="Shape 212"/>
          <p:cNvGraphicFramePr/>
          <p:nvPr/>
        </p:nvGraphicFramePr>
        <p:xfrm>
          <a:off x="842132" y="1540524"/>
          <a:ext cx="7645545" cy="2994705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3822773"/>
                <a:gridCol w="3822773"/>
              </a:tblGrid>
              <a:tr h="333765"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Modelo CERES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Modelo Sedes Regionales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</a:tr>
              <a:tr h="665235"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Ámbito de acción municipal, dentro del Departamento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Ámbito de acción regional, permite llegar a mayor población y por ende hacer una mayor inversión en infraestructura física y alistamiento institucional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</a:tr>
              <a:tr h="665235"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Infraestructuras pequeñas, pocas aulas especializadas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Infraestructura con capacidad para atender a los estudiante de toda una región, de primer nivel, garantiza cumplimiento de condiciones de calidad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</a:tr>
              <a:tr h="470925"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Desconcentración de la oferta académica, principalmente de carácter técnico y tecnológico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Desconcentración de la oferta académica y de los servicios de extensión, investigación y bienestar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</a:tr>
              <a:tr h="859545"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Corresponsabilidad entre las diferentes IES y entes territoriales; se basa en alianzas construidas entre diferentes actores. 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300" u="none" strike="noStrike" cap="none"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Universidad del Atlántico define  la política de regionalización, es responsable del funcionamiento de la Sede aunque confluyan diferentes fuentes de financiación y otras IES puedan utilizar los espacios</a:t>
                      </a:r>
                      <a:endParaRPr sz="1300" u="none" strike="noStrike" cap="non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L="82305" marR="82305" marT="41153" marB="4115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03771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/>
          <p:cNvSpPr txBox="1">
            <a:spLocks/>
          </p:cNvSpPr>
          <p:nvPr/>
        </p:nvSpPr>
        <p:spPr>
          <a:xfrm>
            <a:off x="497101" y="450401"/>
            <a:ext cx="4449161" cy="767512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r>
              <a:rPr lang="es-ES" sz="2880" dirty="0"/>
              <a:t>Transición de CERES a Sedes Regionales</a:t>
            </a:r>
          </a:p>
        </p:txBody>
      </p:sp>
      <p:graphicFrame>
        <p:nvGraphicFramePr>
          <p:cNvPr id="8" name="Diagrama 7"/>
          <p:cNvGraphicFramePr/>
          <p:nvPr>
            <p:extLst/>
          </p:nvPr>
        </p:nvGraphicFramePr>
        <p:xfrm>
          <a:off x="497100" y="835821"/>
          <a:ext cx="8189708" cy="48298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0759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361407638"/>
              </p:ext>
            </p:extLst>
          </p:nvPr>
        </p:nvGraphicFramePr>
        <p:xfrm>
          <a:off x="912732" y="1183585"/>
          <a:ext cx="7503855" cy="3961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ángulo 7"/>
          <p:cNvSpPr/>
          <p:nvPr/>
        </p:nvSpPr>
        <p:spPr>
          <a:xfrm>
            <a:off x="618976" y="430148"/>
            <a:ext cx="3010761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620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2. Hacia donde vamos en Región</a:t>
            </a:r>
          </a:p>
        </p:txBody>
      </p:sp>
    </p:spTree>
    <p:extLst>
      <p:ext uri="{BB962C8B-B14F-4D97-AF65-F5344CB8AC3E}">
        <p14:creationId xmlns:p14="http://schemas.microsoft.com/office/powerpoint/2010/main" val="30385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6057" y="1400695"/>
            <a:ext cx="4288413" cy="2858942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5123117" y="4326663"/>
            <a:ext cx="3713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Capacidad m</a:t>
            </a:r>
            <a:r>
              <a:rPr lang="es-ES" b="1" dirty="0" err="1" smtClean="0"/>
              <a:t>áxima</a:t>
            </a:r>
            <a:r>
              <a:rPr lang="es-ES" b="1" dirty="0" smtClean="0"/>
              <a:t> 1.760 estudiantes</a:t>
            </a:r>
            <a:endParaRPr lang="es-ES_tradnl" b="1" dirty="0"/>
          </a:p>
        </p:txBody>
      </p:sp>
      <p:pic>
        <p:nvPicPr>
          <p:cNvPr id="11" name="Imagen 10" descr="03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" y="1428306"/>
            <a:ext cx="4739241" cy="2794547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637373" y="4331585"/>
            <a:ext cx="3713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b="1" dirty="0" smtClean="0"/>
              <a:t>Capacidad m</a:t>
            </a:r>
            <a:r>
              <a:rPr lang="es-ES" b="1" dirty="0" err="1" smtClean="0"/>
              <a:t>áxima</a:t>
            </a:r>
            <a:r>
              <a:rPr lang="es-ES" b="1" dirty="0" smtClean="0"/>
              <a:t> 3.600 estudiantes</a:t>
            </a:r>
          </a:p>
        </p:txBody>
      </p:sp>
      <p:sp>
        <p:nvSpPr>
          <p:cNvPr id="14" name="1 Título"/>
          <p:cNvSpPr txBox="1">
            <a:spLocks/>
          </p:cNvSpPr>
          <p:nvPr/>
        </p:nvSpPr>
        <p:spPr>
          <a:xfrm>
            <a:off x="4" y="140551"/>
            <a:ext cx="5768827" cy="825259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r>
              <a:rPr lang="es-ES" sz="2000" dirty="0"/>
              <a:t>Alcanzar una matrícula de 4000 estudiantes en Región para el 2021, garantizando las condiciones de Calidad y de Bienestar</a:t>
            </a:r>
          </a:p>
        </p:txBody>
      </p:sp>
    </p:spTree>
    <p:extLst>
      <p:ext uri="{BB962C8B-B14F-4D97-AF65-F5344CB8AC3E}">
        <p14:creationId xmlns:p14="http://schemas.microsoft.com/office/powerpoint/2010/main" val="49648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4275" y="372960"/>
            <a:ext cx="5554057" cy="742733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Como vamos en</a:t>
            </a:r>
            <a:br>
              <a:rPr lang="es-CO" dirty="0" smtClean="0"/>
            </a:br>
            <a:r>
              <a:rPr lang="es-CO" dirty="0" smtClean="0"/>
              <a:t>SAN ANDRÉS y VALLEDUPAR</a:t>
            </a:r>
            <a:endParaRPr lang="es-CO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574274" y="1150348"/>
            <a:ext cx="3988781" cy="30836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r>
              <a:rPr lang="es-ES" sz="2160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SAN ANDRÉS</a:t>
            </a:r>
          </a:p>
          <a:p>
            <a:pPr algn="just"/>
            <a:r>
              <a:rPr lang="es-ES" sz="1800" b="0" i="0" dirty="0">
                <a:effectLst/>
                <a:latin typeface="Candara" panose="020E0502030303020204" pitchFamily="34" charset="0"/>
              </a:rPr>
              <a:t>22 estudiantes cursando 4to semestre de profesionalización de la Licenciatura en Música (18 de San Andrés; 4 de Providencia)</a:t>
            </a:r>
          </a:p>
          <a:p>
            <a:endParaRPr lang="es-ES" sz="2160" dirty="0">
              <a:latin typeface="Candara" panose="020E0502030303020204" pitchFamily="34" charset="0"/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574274" y="2835085"/>
            <a:ext cx="3988781" cy="30836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pPr algn="just"/>
            <a:r>
              <a:rPr lang="es-ES" sz="2160" dirty="0">
                <a:solidFill>
                  <a:schemeClr val="accent6">
                    <a:lumMod val="75000"/>
                  </a:schemeClr>
                </a:solidFill>
                <a:latin typeface="Candara" panose="020E0502030303020204" pitchFamily="34" charset="0"/>
              </a:rPr>
              <a:t>VALLEDUPAR</a:t>
            </a:r>
          </a:p>
          <a:p>
            <a:pPr algn="just"/>
            <a:r>
              <a:rPr lang="es-ES" sz="1800" b="0" i="0" dirty="0">
                <a:effectLst/>
                <a:latin typeface="Candara" panose="020E0502030303020204" pitchFamily="34" charset="0"/>
              </a:rPr>
              <a:t>Convenio suscrito con la Gobernación del Cesar y Ministerio de Cultura</a:t>
            </a:r>
          </a:p>
          <a:p>
            <a:pPr algn="just"/>
            <a:r>
              <a:rPr lang="es-ES" sz="1800" b="0" i="0" dirty="0">
                <a:effectLst/>
                <a:latin typeface="Candara" panose="020E0502030303020204" pitchFamily="34" charset="0"/>
              </a:rPr>
              <a:t>En trámite de aprobación la aprobación de ampliación de lugar de desarrollo por parte del MEN para dar apertura al primer cohorte. </a:t>
            </a:r>
          </a:p>
          <a:p>
            <a:pPr algn="just"/>
            <a:endParaRPr lang="es-ES" sz="2160" dirty="0">
              <a:latin typeface="Candara" panose="020E0502030303020204" pitchFamily="34" charset="0"/>
            </a:endParaRPr>
          </a:p>
          <a:p>
            <a:pPr algn="just"/>
            <a:r>
              <a:rPr lang="es-ES" sz="2160" dirty="0">
                <a:latin typeface="Candara" panose="020E0502030303020204" pitchFamily="34" charset="0"/>
              </a:rPr>
              <a:t> </a:t>
            </a:r>
          </a:p>
        </p:txBody>
      </p:sp>
      <p:graphicFrame>
        <p:nvGraphicFramePr>
          <p:cNvPr id="11" name="Gráfico 10"/>
          <p:cNvGraphicFramePr/>
          <p:nvPr>
            <p:extLst/>
          </p:nvPr>
        </p:nvGraphicFramePr>
        <p:xfrm>
          <a:off x="4045166" y="1304530"/>
          <a:ext cx="5486400" cy="30357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01132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1023657" y="1958999"/>
            <a:ext cx="6858000" cy="1790700"/>
          </a:xfrm>
        </p:spPr>
        <p:txBody>
          <a:bodyPr>
            <a:normAutofit/>
          </a:bodyPr>
          <a:lstStyle/>
          <a:p>
            <a:pPr algn="ctr"/>
            <a:r>
              <a:rPr lang="es-ES" sz="3600" dirty="0" smtClean="0"/>
              <a:t>Lecciones aprendidas y buenas prácticas</a:t>
            </a:r>
            <a:endParaRPr lang="es-ES" sz="3600" dirty="0"/>
          </a:p>
        </p:txBody>
      </p:sp>
    </p:spTree>
    <p:extLst>
      <p:ext uri="{BB962C8B-B14F-4D97-AF65-F5344CB8AC3E}">
        <p14:creationId xmlns:p14="http://schemas.microsoft.com/office/powerpoint/2010/main" val="3824787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5191" y="252493"/>
            <a:ext cx="4769681" cy="308360"/>
          </a:xfrm>
        </p:spPr>
        <p:txBody>
          <a:bodyPr>
            <a:normAutofit fontScale="90000"/>
          </a:bodyPr>
          <a:lstStyle/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es-ES" sz="2880" dirty="0"/>
              <a:t>La Universidad cumple con el marco legal establecido</a:t>
            </a:r>
          </a:p>
        </p:txBody>
      </p:sp>
      <p:sp>
        <p:nvSpPr>
          <p:cNvPr id="16" name="Título 1"/>
          <p:cNvSpPr txBox="1">
            <a:spLocks/>
          </p:cNvSpPr>
          <p:nvPr/>
        </p:nvSpPr>
        <p:spPr>
          <a:xfrm>
            <a:off x="85613" y="1238479"/>
            <a:ext cx="8229600" cy="308360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endParaRPr lang="es-ES" sz="2160" dirty="0"/>
          </a:p>
        </p:txBody>
      </p:sp>
      <p:sp>
        <p:nvSpPr>
          <p:cNvPr id="17" name="Título 1"/>
          <p:cNvSpPr txBox="1">
            <a:spLocks/>
          </p:cNvSpPr>
          <p:nvPr/>
        </p:nvSpPr>
        <p:spPr>
          <a:xfrm>
            <a:off x="697390" y="1407962"/>
            <a:ext cx="7800060" cy="330036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pPr algn="just"/>
            <a:r>
              <a:rPr lang="es-ES_tradnl" sz="1440" b="0" i="0" dirty="0">
                <a:solidFill>
                  <a:schemeClr val="tx1"/>
                </a:solidFill>
                <a:effectLst/>
              </a:rPr>
              <a:t>Los programas cuentan con registro calificado para ser ofertados en Suán</a:t>
            </a:r>
          </a:p>
          <a:p>
            <a:pPr marL="257175" indent="-257175" algn="just">
              <a:buFont typeface="Arial"/>
              <a:buChar char="•"/>
            </a:pPr>
            <a:r>
              <a:rPr lang="es-ES_tradnl" sz="1260" b="0" i="0" dirty="0">
                <a:solidFill>
                  <a:schemeClr val="tx1"/>
                </a:solidFill>
                <a:effectLst/>
              </a:rPr>
              <a:t>Pertinencia: contexto, desarrollo curricular y perfil ocupacional.</a:t>
            </a:r>
          </a:p>
          <a:p>
            <a:pPr marL="257175" indent="-257175" algn="just">
              <a:buFont typeface="Arial"/>
              <a:buChar char="•"/>
            </a:pPr>
            <a:r>
              <a:rPr lang="es-ES_tradnl" sz="1260" b="0" i="0" dirty="0">
                <a:solidFill>
                  <a:schemeClr val="tx1"/>
                </a:solidFill>
                <a:effectLst/>
              </a:rPr>
              <a:t>Procesos académicos el cumplimiento de las condiciones de calidad (currículo, docencia, medios educativos). 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</a:rPr>
              <a:t>Plan para desarrollar la investigación y generar impacto en el sector externo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</a:rPr>
              <a:t>La infraestructura es adecuada para la formación integral de los estudiantes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</a:rPr>
              <a:t>Estructura administrativa ágil y eficiente para el cumplimiento de la misión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</a:rPr>
              <a:t>Modelo de Bienestar Universitario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</a:rPr>
              <a:t>Disponibilidad de Recursos Financieros</a:t>
            </a: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algn="just"/>
            <a:r>
              <a:rPr lang="es-ES" sz="1440" b="0" i="0" dirty="0">
                <a:solidFill>
                  <a:schemeClr val="tx1"/>
                </a:solidFill>
                <a:effectLst/>
              </a:rPr>
              <a:t>La sede cumple con lo establecido en el Acuerdo 003 del 2017 </a:t>
            </a:r>
          </a:p>
          <a:p>
            <a:pPr marL="257175" indent="-257175" algn="just">
              <a:buFont typeface="Arial"/>
              <a:buChar char="•"/>
            </a:pPr>
            <a:r>
              <a:rPr lang="es-ES_tradnl" sz="1260" b="0" i="0" dirty="0">
                <a:solidFill>
                  <a:schemeClr val="tx1"/>
                </a:solidFill>
                <a:effectLst/>
              </a:rPr>
              <a:t>Cualquier </a:t>
            </a:r>
            <a:r>
              <a:rPr lang="es-ES_tradnl" sz="1260" i="0" dirty="0">
                <a:solidFill>
                  <a:schemeClr val="tx1"/>
                </a:solidFill>
                <a:effectLst/>
              </a:rPr>
              <a:t>municipio</a:t>
            </a:r>
            <a:r>
              <a:rPr lang="es-ES_tradnl" sz="1260" b="0" i="0" dirty="0">
                <a:solidFill>
                  <a:schemeClr val="tx1"/>
                </a:solidFill>
                <a:effectLst/>
              </a:rPr>
              <a:t> donde la Institución de Educación Superior desarrolla sus </a:t>
            </a:r>
            <a:r>
              <a:rPr lang="es-ES_tradnl" sz="1260" i="0" dirty="0">
                <a:solidFill>
                  <a:schemeClr val="tx1"/>
                </a:solidFill>
                <a:effectLst/>
              </a:rPr>
              <a:t>funciones misionales</a:t>
            </a:r>
            <a:r>
              <a:rPr lang="es-ES_tradnl" sz="1260" b="0" i="0" dirty="0">
                <a:solidFill>
                  <a:schemeClr val="tx1"/>
                </a:solidFill>
                <a:effectLst/>
              </a:rPr>
              <a:t>, que cuente con </a:t>
            </a:r>
            <a:r>
              <a:rPr lang="es-ES_tradnl" sz="1260" i="0" dirty="0">
                <a:solidFill>
                  <a:schemeClr val="tx1"/>
                </a:solidFill>
                <a:effectLst/>
              </a:rPr>
              <a:t>infraestructura propia</a:t>
            </a:r>
          </a:p>
          <a:p>
            <a:pPr marL="257175" indent="-257175" algn="just">
              <a:buFont typeface="Arial"/>
              <a:buChar char="•"/>
            </a:pPr>
            <a:r>
              <a:rPr lang="es-ES_tradnl" sz="1260" b="0" i="0" dirty="0">
                <a:solidFill>
                  <a:schemeClr val="tx1"/>
                </a:solidFill>
                <a:effectLst/>
              </a:rPr>
              <a:t>Las sedes mantienen elementos institucionales comunes, </a:t>
            </a:r>
            <a:r>
              <a:rPr lang="es-ES_tradnl" sz="1260" i="0" dirty="0">
                <a:solidFill>
                  <a:schemeClr val="tx1"/>
                </a:solidFill>
                <a:effectLst/>
              </a:rPr>
              <a:t>funcionando como un todo integrado</a:t>
            </a:r>
            <a:r>
              <a:rPr lang="es-ES_tradnl" sz="1260" b="0" i="0" dirty="0">
                <a:solidFill>
                  <a:schemeClr val="tx1"/>
                </a:solidFill>
                <a:effectLst/>
              </a:rPr>
              <a:t>. Los elementos comunes son: (i) mismo nombre o razón social (ii) misión común (iii) gobierno centralizado (iv) mismo conjunto de normas</a:t>
            </a:r>
          </a:p>
          <a:p>
            <a:pPr marL="257175" indent="-257175" algn="just">
              <a:buFont typeface="Arial"/>
              <a:buChar char="•"/>
            </a:pPr>
            <a:r>
              <a:rPr lang="es-ES_tradnl" sz="1260" b="0" i="0" dirty="0">
                <a:solidFill>
                  <a:schemeClr val="tx1"/>
                </a:solidFill>
                <a:effectLst/>
              </a:rPr>
              <a:t>Cada una de las sedes deberá tener acreditada el 25% de su oferta acreditable, y el 40% al 2020</a:t>
            </a: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algn="just"/>
            <a:endParaRPr lang="es-ES" sz="1440" b="0" i="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3645278" y="2932698"/>
            <a:ext cx="184731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1620" dirty="0"/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4924872" y="2204649"/>
            <a:ext cx="3533782" cy="186181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pPr marL="308610" indent="-308610" algn="just">
              <a:buFont typeface="Arial" panose="020B0604020202020204" pitchFamily="34" charset="0"/>
              <a:buChar char="•"/>
            </a:pPr>
            <a:endParaRPr lang="es-ES" sz="1620" b="0" i="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5783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oceso alternativo"/>
          <p:cNvSpPr/>
          <p:nvPr/>
        </p:nvSpPr>
        <p:spPr>
          <a:xfrm>
            <a:off x="767049" y="1255893"/>
            <a:ext cx="1123235" cy="46964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080" b="1" dirty="0">
                <a:latin typeface="Candara" panose="020E0502030303020204" pitchFamily="34" charset="0"/>
              </a:rPr>
              <a:t>Seguridad Alimentaria (3)</a:t>
            </a:r>
          </a:p>
        </p:txBody>
      </p:sp>
      <p:sp>
        <p:nvSpPr>
          <p:cNvPr id="5" name="4 Proceso alternativo"/>
          <p:cNvSpPr/>
          <p:nvPr/>
        </p:nvSpPr>
        <p:spPr>
          <a:xfrm>
            <a:off x="2136706" y="1241715"/>
            <a:ext cx="1296228" cy="46964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990" b="1" dirty="0">
                <a:latin typeface="Candara" panose="020E0502030303020204" pitchFamily="34" charset="0"/>
              </a:rPr>
              <a:t>Construcción y desarrollo territorial (6) </a:t>
            </a:r>
          </a:p>
        </p:txBody>
      </p:sp>
      <p:sp>
        <p:nvSpPr>
          <p:cNvPr id="6" name="5 Proceso alternativo"/>
          <p:cNvSpPr/>
          <p:nvPr/>
        </p:nvSpPr>
        <p:spPr>
          <a:xfrm>
            <a:off x="3621168" y="1241689"/>
            <a:ext cx="1123235" cy="461333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080" b="1" dirty="0">
                <a:latin typeface="Candara" panose="020E0502030303020204" pitchFamily="34" charset="0"/>
              </a:rPr>
              <a:t>Desarrollo Humano (8)</a:t>
            </a:r>
          </a:p>
        </p:txBody>
      </p:sp>
      <p:sp>
        <p:nvSpPr>
          <p:cNvPr id="7" name="6 Proceso alternativo"/>
          <p:cNvSpPr/>
          <p:nvPr/>
        </p:nvSpPr>
        <p:spPr>
          <a:xfrm>
            <a:off x="7292861" y="1270180"/>
            <a:ext cx="1123235" cy="43284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080" b="1" dirty="0">
                <a:latin typeface="Candara" panose="020E0502030303020204" pitchFamily="34" charset="0"/>
              </a:rPr>
              <a:t>Desarrollo Rural (10)</a:t>
            </a:r>
          </a:p>
        </p:txBody>
      </p:sp>
      <p:graphicFrame>
        <p:nvGraphicFramePr>
          <p:cNvPr id="11" name="10 Tabla"/>
          <p:cNvGraphicFramePr>
            <a:graphicFrameLocks noGrp="1"/>
          </p:cNvGraphicFramePr>
          <p:nvPr>
            <p:extLst/>
          </p:nvPr>
        </p:nvGraphicFramePr>
        <p:xfrm>
          <a:off x="801114" y="2008973"/>
          <a:ext cx="1055105" cy="1371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5105"/>
              </a:tblGrid>
              <a:tr h="54864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1. T.P. </a:t>
                      </a:r>
                      <a:r>
                        <a:rPr lang="es-CO" sz="900" u="none" strike="noStrike" dirty="0">
                          <a:effectLst/>
                        </a:rPr>
                        <a:t>en procesamiento y calidad nutricional de alimentos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4114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2. </a:t>
                      </a:r>
                      <a:r>
                        <a:rPr lang="es-CO" sz="900" u="none" strike="noStrike" dirty="0" err="1" smtClean="0">
                          <a:effectLst/>
                        </a:rPr>
                        <a:t>Tg</a:t>
                      </a:r>
                      <a:r>
                        <a:rPr lang="es-CO" sz="900" u="none" strike="noStrike" dirty="0" smtClean="0">
                          <a:effectLst/>
                        </a:rPr>
                        <a:t> </a:t>
                      </a:r>
                      <a:r>
                        <a:rPr lang="es-CO" sz="900" u="none" strike="noStrike" dirty="0">
                          <a:effectLst/>
                        </a:rPr>
                        <a:t>en seguridad alimentaria y nutricional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4114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3. Ciclo Profesional Seguridad </a:t>
                      </a:r>
                      <a:r>
                        <a:rPr lang="es-CO" sz="900" u="none" strike="noStrike" dirty="0">
                          <a:effectLst/>
                        </a:rPr>
                        <a:t>alimentaria y nutricional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2" name="11 Tabla"/>
          <p:cNvGraphicFramePr>
            <a:graphicFrameLocks noGrp="1"/>
          </p:cNvGraphicFramePr>
          <p:nvPr>
            <p:extLst/>
          </p:nvPr>
        </p:nvGraphicFramePr>
        <p:xfrm>
          <a:off x="2194895" y="2034689"/>
          <a:ext cx="1129553" cy="231108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9553"/>
              </a:tblGrid>
              <a:tr h="4114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1. T.P. en </a:t>
                      </a:r>
                      <a:r>
                        <a:rPr lang="es-CO" sz="900" u="none" strike="noStrike" dirty="0">
                          <a:effectLst/>
                        </a:rPr>
                        <a:t>construcción de proyectos arquitectónicos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2. </a:t>
                      </a:r>
                      <a:r>
                        <a:rPr lang="es-CO" sz="900" u="none" strike="noStrike" dirty="0" err="1" smtClean="0">
                          <a:effectLst/>
                        </a:rPr>
                        <a:t>Tg</a:t>
                      </a:r>
                      <a:r>
                        <a:rPr lang="es-CO" sz="900" u="none" strike="noStrike" dirty="0" smtClean="0">
                          <a:effectLst/>
                        </a:rPr>
                        <a:t>. </a:t>
                      </a:r>
                      <a:r>
                        <a:rPr lang="es-CO" sz="900" u="none" strike="noStrike" dirty="0">
                          <a:effectLst/>
                        </a:rPr>
                        <a:t>en gestión de la construcción de proyectos arquitectónicos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390848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3. T.P. en </a:t>
                      </a:r>
                      <a:r>
                        <a:rPr lang="es-CO" sz="900" u="none" strike="noStrike" dirty="0">
                          <a:effectLst/>
                        </a:rPr>
                        <a:t>expresión gráfica arquitectónica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27432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4.Tg </a:t>
                      </a:r>
                      <a:r>
                        <a:rPr lang="es-CO" sz="900" u="none" strike="noStrike" dirty="0">
                          <a:effectLst/>
                        </a:rPr>
                        <a:t>en modelado digital arquitectónico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4114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5. T.P. en </a:t>
                      </a:r>
                      <a:r>
                        <a:rPr lang="es-CO" sz="900" u="none" strike="noStrike" dirty="0">
                          <a:effectLst/>
                        </a:rPr>
                        <a:t>documentación de proyectos urbanísticos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27432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6. </a:t>
                      </a:r>
                      <a:r>
                        <a:rPr lang="es-CO" sz="900" u="none" strike="noStrike" dirty="0" err="1" smtClean="0">
                          <a:effectLst/>
                        </a:rPr>
                        <a:t>Tg</a:t>
                      </a:r>
                      <a:r>
                        <a:rPr lang="es-CO" sz="900" u="none" strike="noStrike" dirty="0" smtClean="0">
                          <a:effectLst/>
                        </a:rPr>
                        <a:t> </a:t>
                      </a:r>
                      <a:r>
                        <a:rPr lang="es-CO" sz="900" u="none" strike="noStrike" dirty="0">
                          <a:effectLst/>
                        </a:rPr>
                        <a:t>en gestión de proyectos urbanísticos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4" name="13 Tabla"/>
          <p:cNvGraphicFramePr>
            <a:graphicFrameLocks noGrp="1"/>
          </p:cNvGraphicFramePr>
          <p:nvPr>
            <p:extLst/>
          </p:nvPr>
        </p:nvGraphicFramePr>
        <p:xfrm>
          <a:off x="7165570" y="4437083"/>
          <a:ext cx="1250525" cy="7560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50525"/>
              </a:tblGrid>
              <a:tr h="378042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1. T.P. En </a:t>
                      </a:r>
                      <a:r>
                        <a:rPr lang="es-CO" sz="900" u="none" strike="noStrike" dirty="0">
                          <a:effectLst/>
                        </a:rPr>
                        <a:t>Piscicultura Continental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378042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2.Tg </a:t>
                      </a:r>
                      <a:r>
                        <a:rPr lang="es-CO" sz="900" u="none" strike="noStrike" dirty="0">
                          <a:effectLst/>
                        </a:rPr>
                        <a:t>en Acuicultura  Continental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16" name="15 Tabla"/>
          <p:cNvGraphicFramePr>
            <a:graphicFrameLocks noGrp="1"/>
          </p:cNvGraphicFramePr>
          <p:nvPr>
            <p:extLst/>
          </p:nvPr>
        </p:nvGraphicFramePr>
        <p:xfrm>
          <a:off x="7165571" y="1967936"/>
          <a:ext cx="1271847" cy="244459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71847"/>
              </a:tblGrid>
              <a:tr h="4114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1. T.P. en </a:t>
                      </a:r>
                      <a:r>
                        <a:rPr lang="es-CO" sz="900" u="none" strike="noStrike" dirty="0">
                          <a:effectLst/>
                        </a:rPr>
                        <a:t>biotransformación de residuos orgánicos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335757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2.Tg. </a:t>
                      </a:r>
                      <a:r>
                        <a:rPr lang="es-CO" sz="900" u="none" strike="noStrike" dirty="0">
                          <a:effectLst/>
                        </a:rPr>
                        <a:t>de </a:t>
                      </a:r>
                      <a:r>
                        <a:rPr lang="es-CO" sz="900" u="none" strike="noStrike" dirty="0" smtClean="0">
                          <a:effectLst/>
                        </a:rPr>
                        <a:t>Transformación </a:t>
                      </a:r>
                      <a:r>
                        <a:rPr lang="es-CO" sz="900" u="none" strike="noStrike" dirty="0">
                          <a:effectLst/>
                        </a:rPr>
                        <a:t>de productos agropecuarios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41148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3. Ciclo Profesional</a:t>
                      </a:r>
                      <a:r>
                        <a:rPr lang="es-CO" sz="900" u="none" strike="noStrike" baseline="0" dirty="0" smtClean="0">
                          <a:effectLst/>
                        </a:rPr>
                        <a:t> en </a:t>
                      </a:r>
                      <a:r>
                        <a:rPr lang="es-CO" sz="900" u="none" strike="noStrike" dirty="0" smtClean="0">
                          <a:effectLst/>
                        </a:rPr>
                        <a:t>Transformación </a:t>
                      </a:r>
                      <a:r>
                        <a:rPr lang="es-CO" sz="900" u="none" strike="noStrike" dirty="0">
                          <a:effectLst/>
                        </a:rPr>
                        <a:t>de productos agropecuarios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21431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4. Ingeniería </a:t>
                      </a:r>
                      <a:r>
                        <a:rPr lang="es-CO" sz="900" u="none" strike="noStrike" dirty="0">
                          <a:effectLst/>
                        </a:rPr>
                        <a:t>Agroindustrial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30861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5. T.P. en </a:t>
                      </a:r>
                      <a:r>
                        <a:rPr lang="es-CO" sz="9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Gestión y Administración Agrícola</a:t>
                      </a:r>
                      <a:endParaRPr lang="es-CO" sz="900" b="0" i="0" u="none" strike="noStrike" dirty="0">
                        <a:solidFill>
                          <a:srgbClr val="FF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21431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6. Ingeniería </a:t>
                      </a:r>
                      <a:r>
                        <a:rPr lang="es-CO" sz="9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Agronómica</a:t>
                      </a:r>
                      <a:endParaRPr lang="es-CO" sz="900" b="0" i="0" u="none" strike="noStrike" dirty="0">
                        <a:solidFill>
                          <a:srgbClr val="FF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27432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7. T.P. en </a:t>
                      </a:r>
                      <a:r>
                        <a:rPr lang="es-CO" sz="9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mecanización agrícola</a:t>
                      </a:r>
                      <a:endParaRPr lang="es-CO" sz="900" b="0" i="0" u="none" strike="noStrike" dirty="0">
                        <a:solidFill>
                          <a:srgbClr val="FF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27432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8. Medicina </a:t>
                      </a:r>
                      <a:r>
                        <a:rPr lang="es-CO" sz="9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Veterinaria y Zootecnia </a:t>
                      </a:r>
                      <a:endParaRPr lang="es-CO" sz="900" b="0" i="0" u="none" strike="noStrike" dirty="0">
                        <a:solidFill>
                          <a:srgbClr val="FF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42" name="Conector recto de flecha 41"/>
          <p:cNvCxnSpPr/>
          <p:nvPr/>
        </p:nvCxnSpPr>
        <p:spPr>
          <a:xfrm>
            <a:off x="7872120" y="1716382"/>
            <a:ext cx="0" cy="25155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ector recto de flecha 45"/>
          <p:cNvCxnSpPr>
            <a:stCxn id="6" idx="2"/>
          </p:cNvCxnSpPr>
          <p:nvPr/>
        </p:nvCxnSpPr>
        <p:spPr>
          <a:xfrm>
            <a:off x="4182785" y="1703023"/>
            <a:ext cx="2313" cy="34502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de flecha 47"/>
          <p:cNvCxnSpPr/>
          <p:nvPr/>
        </p:nvCxnSpPr>
        <p:spPr>
          <a:xfrm flipH="1">
            <a:off x="2783558" y="1703023"/>
            <a:ext cx="2940" cy="33166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Conector recto de flecha 48"/>
          <p:cNvCxnSpPr/>
          <p:nvPr/>
        </p:nvCxnSpPr>
        <p:spPr>
          <a:xfrm flipH="1">
            <a:off x="1328667" y="1696111"/>
            <a:ext cx="2940" cy="33166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23 Proceso alternativo"/>
          <p:cNvSpPr/>
          <p:nvPr/>
        </p:nvSpPr>
        <p:spPr>
          <a:xfrm>
            <a:off x="6178764" y="1270180"/>
            <a:ext cx="822960" cy="44115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080" b="1" dirty="0">
                <a:latin typeface="Candara" panose="020E0502030303020204" pitchFamily="34" charset="0"/>
              </a:rPr>
              <a:t>Turismo (2)</a:t>
            </a:r>
          </a:p>
        </p:txBody>
      </p:sp>
      <p:graphicFrame>
        <p:nvGraphicFramePr>
          <p:cNvPr id="25" name="24 Tabla"/>
          <p:cNvGraphicFramePr>
            <a:graphicFrameLocks noGrp="1"/>
          </p:cNvGraphicFramePr>
          <p:nvPr>
            <p:extLst/>
          </p:nvPr>
        </p:nvGraphicFramePr>
        <p:xfrm>
          <a:off x="4574015" y="2013130"/>
          <a:ext cx="721871" cy="907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871"/>
              </a:tblGrid>
              <a:tr h="4536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Licenciatura en Música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/>
                        </a:rPr>
                        <a:t>Artes</a:t>
                      </a:r>
                      <a:r>
                        <a:rPr lang="es-CO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/>
                        </a:rPr>
                        <a:t> Plásticas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26" name="Conector angular 25"/>
          <p:cNvCxnSpPr>
            <a:stCxn id="6" idx="2"/>
            <a:endCxn id="25" idx="0"/>
          </p:cNvCxnSpPr>
          <p:nvPr/>
        </p:nvCxnSpPr>
        <p:spPr>
          <a:xfrm rot="16200000" flipH="1">
            <a:off x="4403814" y="1481994"/>
            <a:ext cx="310108" cy="752164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33" name="24 Tabla"/>
          <p:cNvGraphicFramePr>
            <a:graphicFrameLocks noGrp="1"/>
          </p:cNvGraphicFramePr>
          <p:nvPr>
            <p:extLst/>
          </p:nvPr>
        </p:nvGraphicFramePr>
        <p:xfrm>
          <a:off x="6147570" y="1987025"/>
          <a:ext cx="835121" cy="907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5121"/>
              </a:tblGrid>
              <a:tr h="4536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  <a:latin typeface="+mj-lt"/>
                        </a:rPr>
                        <a:t>1. T.P. En Operación</a:t>
                      </a:r>
                      <a:r>
                        <a:rPr lang="es-CO" sz="900" u="none" strike="noStrike" baseline="0" dirty="0" smtClean="0">
                          <a:effectLst/>
                          <a:latin typeface="+mj-lt"/>
                        </a:rPr>
                        <a:t> Turística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  <a:tr h="4536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  <a:latin typeface="+mj-lt"/>
                        </a:rPr>
                        <a:t>2. </a:t>
                      </a:r>
                      <a:r>
                        <a:rPr lang="es-CO" sz="900" u="none" strike="noStrike" dirty="0" err="1" smtClean="0">
                          <a:effectLst/>
                          <a:latin typeface="+mj-lt"/>
                        </a:rPr>
                        <a:t>Tg</a:t>
                      </a:r>
                      <a:r>
                        <a:rPr lang="es-CO" sz="900" u="none" strike="noStrike" dirty="0" smtClean="0">
                          <a:effectLst/>
                          <a:latin typeface="+mj-lt"/>
                        </a:rPr>
                        <a:t>. Gestión Turística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34" name="Conector recto de flecha 33"/>
          <p:cNvCxnSpPr/>
          <p:nvPr/>
        </p:nvCxnSpPr>
        <p:spPr>
          <a:xfrm>
            <a:off x="6562301" y="1727959"/>
            <a:ext cx="1" cy="24307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24 Tabla"/>
          <p:cNvGraphicFramePr>
            <a:graphicFrameLocks noGrp="1"/>
          </p:cNvGraphicFramePr>
          <p:nvPr>
            <p:extLst/>
          </p:nvPr>
        </p:nvGraphicFramePr>
        <p:xfrm>
          <a:off x="5337846" y="2008974"/>
          <a:ext cx="721871" cy="4536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1871"/>
              </a:tblGrid>
              <a:tr h="4536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Derecho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18" name="Conector angular 17"/>
          <p:cNvCxnSpPr>
            <a:stCxn id="6" idx="2"/>
            <a:endCxn id="27" idx="0"/>
          </p:cNvCxnSpPr>
          <p:nvPr/>
        </p:nvCxnSpPr>
        <p:spPr>
          <a:xfrm rot="16200000" flipH="1">
            <a:off x="4787808" y="1098000"/>
            <a:ext cx="305951" cy="1515995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12 Tabla"/>
          <p:cNvGraphicFramePr>
            <a:graphicFrameLocks noGrp="1"/>
          </p:cNvGraphicFramePr>
          <p:nvPr>
            <p:extLst/>
          </p:nvPr>
        </p:nvGraphicFramePr>
        <p:xfrm>
          <a:off x="3397413" y="2048660"/>
          <a:ext cx="1120181" cy="24406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20181"/>
              </a:tblGrid>
              <a:tr h="374916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1.</a:t>
                      </a:r>
                      <a:r>
                        <a:rPr lang="es-CO" sz="900" u="none" strike="noStrike" baseline="0" dirty="0" smtClean="0">
                          <a:effectLst/>
                        </a:rPr>
                        <a:t> </a:t>
                      </a:r>
                      <a:r>
                        <a:rPr lang="es-CO" sz="900" u="none" strike="noStrike" dirty="0" smtClean="0">
                          <a:effectLst/>
                        </a:rPr>
                        <a:t> Licenciatura </a:t>
                      </a:r>
                      <a:r>
                        <a:rPr lang="es-CO" sz="900" u="none" strike="noStrike" dirty="0">
                          <a:effectLst/>
                        </a:rPr>
                        <a:t>en Matemáticas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31089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2. Licenciatura </a:t>
                      </a:r>
                      <a:r>
                        <a:rPr lang="es-CO" sz="900" u="none" strike="noStrike" dirty="0">
                          <a:effectLst/>
                        </a:rPr>
                        <a:t>en </a:t>
                      </a:r>
                      <a:r>
                        <a:rPr lang="es-CO" sz="900" u="none" strike="noStrike" dirty="0" smtClean="0">
                          <a:effectLst/>
                        </a:rPr>
                        <a:t>Biología y</a:t>
                      </a:r>
                      <a:r>
                        <a:rPr lang="es-CO" sz="900" u="none" strike="noStrike" baseline="0" dirty="0" smtClean="0">
                          <a:effectLst/>
                        </a:rPr>
                        <a:t> Química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31089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3. Licenciatura </a:t>
                      </a:r>
                      <a:r>
                        <a:rPr lang="es-CO" sz="900" u="none" strike="noStrike" dirty="0">
                          <a:effectLst/>
                        </a:rPr>
                        <a:t>en Educación Infantil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44768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4. Licenciatura </a:t>
                      </a:r>
                      <a:r>
                        <a:rPr lang="es-CO" sz="900" u="none" strike="noStrike" dirty="0">
                          <a:effectLst/>
                        </a:rPr>
                        <a:t>en Educación Física, Recreación y Deportes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54864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u="none" strike="noStrike" dirty="0" smtClean="0">
                          <a:effectLst/>
                        </a:rPr>
                        <a:t>5. Licenciatura </a:t>
                      </a:r>
                      <a:r>
                        <a:rPr lang="es-CO" sz="900" u="none" strike="noStrike" dirty="0">
                          <a:effectLst/>
                        </a:rPr>
                        <a:t>en Lenguas Extranjeras con </a:t>
                      </a:r>
                      <a:r>
                        <a:rPr lang="es-CO" sz="900" u="none" strike="noStrike" dirty="0" smtClean="0">
                          <a:effectLst/>
                        </a:rPr>
                        <a:t>énfasis </a:t>
                      </a:r>
                      <a:r>
                        <a:rPr lang="es-CO" sz="900" u="none" strike="noStrike" dirty="0">
                          <a:effectLst/>
                        </a:rPr>
                        <a:t>en Inglés y Francés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  <a:tr h="44768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/>
                        </a:rPr>
                        <a:t>6. Licenciatura</a:t>
                      </a:r>
                      <a:r>
                        <a:rPr lang="es-CO" sz="9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ndara"/>
                        </a:rPr>
                        <a:t> en Lengua Castellana</a:t>
                      </a:r>
                      <a:endParaRPr lang="es-CO" sz="900" b="0" i="0" u="none" strike="noStrike" dirty="0">
                        <a:solidFill>
                          <a:srgbClr val="000000"/>
                        </a:solidFill>
                        <a:effectLst/>
                        <a:latin typeface="Candar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23" name="Título 1"/>
          <p:cNvSpPr txBox="1">
            <a:spLocks/>
          </p:cNvSpPr>
          <p:nvPr/>
        </p:nvSpPr>
        <p:spPr>
          <a:xfrm>
            <a:off x="-173059" y="74698"/>
            <a:ext cx="5871840" cy="994172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es-ES" sz="3200" b="1" i="1" dirty="0" smtClean="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cs typeface="Candara"/>
              </a:rPr>
              <a:t>Diversificación y pertinencia en la oferta académica</a:t>
            </a:r>
            <a:endParaRPr lang="es-ES" sz="3200" b="1" i="1" dirty="0">
              <a:solidFill>
                <a:srgbClr val="00009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Candara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313004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/>
          <p:nvPr/>
        </p:nvGraphicFramePr>
        <p:xfrm>
          <a:off x="1339201" y="1361725"/>
          <a:ext cx="6336506" cy="38790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ítulo 1"/>
          <p:cNvSpPr txBox="1">
            <a:spLocks/>
          </p:cNvSpPr>
          <p:nvPr/>
        </p:nvSpPr>
        <p:spPr>
          <a:xfrm>
            <a:off x="-173059" y="74698"/>
            <a:ext cx="5871840" cy="994172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indent="-457200" algn="l">
              <a:buFont typeface="Wingdings" panose="05000000000000000000" pitchFamily="2" charset="2"/>
              <a:buChar char="ü"/>
            </a:pPr>
            <a:r>
              <a:rPr lang="es-ES" sz="3200" b="1" i="1" dirty="0" smtClean="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cs typeface="Candara"/>
              </a:rPr>
              <a:t>Diversificación y pertinencia en la oferta académica</a:t>
            </a:r>
            <a:endParaRPr lang="es-ES" sz="3200" b="1" i="1" dirty="0">
              <a:solidFill>
                <a:srgbClr val="000090"/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latin typeface="Candara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6982784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70258" y="101768"/>
            <a:ext cx="4993465" cy="308360"/>
          </a:xfrm>
        </p:spPr>
        <p:txBody>
          <a:bodyPr>
            <a:normAutofit fontScale="90000"/>
          </a:bodyPr>
          <a:lstStyle/>
          <a:p>
            <a:r>
              <a:rPr lang="es-ES" dirty="0" smtClean="0"/>
              <a:t>Impacto en la oferta académica de la Universidad</a:t>
            </a:r>
            <a:br>
              <a:rPr lang="es-ES" dirty="0" smtClean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  <p:sp>
        <p:nvSpPr>
          <p:cNvPr id="4" name="Flecha arriba 3"/>
          <p:cNvSpPr/>
          <p:nvPr/>
        </p:nvSpPr>
        <p:spPr>
          <a:xfrm>
            <a:off x="1593668" y="1640424"/>
            <a:ext cx="764771" cy="773084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20" b="1" dirty="0">
                <a:latin typeface="Candara" panose="020E0502030303020204" pitchFamily="34" charset="0"/>
              </a:rPr>
              <a:t>47</a:t>
            </a:r>
          </a:p>
        </p:txBody>
      </p:sp>
      <p:sp>
        <p:nvSpPr>
          <p:cNvPr id="7" name="Flecha arriba 6"/>
          <p:cNvSpPr/>
          <p:nvPr/>
        </p:nvSpPr>
        <p:spPr>
          <a:xfrm>
            <a:off x="2358439" y="1366104"/>
            <a:ext cx="764771" cy="1047404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20" b="1" dirty="0">
                <a:latin typeface="Candara" panose="020E0502030303020204" pitchFamily="34" charset="0"/>
              </a:rPr>
              <a:t>56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96191" y="1046989"/>
            <a:ext cx="3672666" cy="2585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080" b="1" i="1" dirty="0">
                <a:latin typeface="Candara" panose="020E0502030303020204" pitchFamily="34" charset="0"/>
              </a:rPr>
              <a:t>PROGRAMAS DE PREGRADO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1782781" y="2381189"/>
            <a:ext cx="4031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i="1" dirty="0">
                <a:latin typeface="Candara" panose="020E0502030303020204" pitchFamily="34" charset="0"/>
              </a:rPr>
              <a:t>2017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2560022" y="2368720"/>
            <a:ext cx="403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i="1" dirty="0">
                <a:latin typeface="Candara" panose="020E0502030303020204" pitchFamily="34" charset="0"/>
              </a:rPr>
              <a:t>2020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718753" y="1399939"/>
            <a:ext cx="874916" cy="2585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080" b="1" i="1" dirty="0">
                <a:latin typeface="Candara" panose="020E0502030303020204" pitchFamily="34" charset="0"/>
              </a:rPr>
              <a:t>Total</a:t>
            </a:r>
          </a:p>
        </p:txBody>
      </p:sp>
      <p:sp>
        <p:nvSpPr>
          <p:cNvPr id="11" name="Flecha arriba 10"/>
          <p:cNvSpPr/>
          <p:nvPr/>
        </p:nvSpPr>
        <p:spPr>
          <a:xfrm>
            <a:off x="1505468" y="3567024"/>
            <a:ext cx="764771" cy="773084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20" b="1" dirty="0">
                <a:latin typeface="Candara" panose="020E0502030303020204" pitchFamily="34" charset="0"/>
              </a:rPr>
              <a:t>9</a:t>
            </a:r>
          </a:p>
        </p:txBody>
      </p:sp>
      <p:sp>
        <p:nvSpPr>
          <p:cNvPr id="12" name="Flecha arriba 11"/>
          <p:cNvSpPr/>
          <p:nvPr/>
        </p:nvSpPr>
        <p:spPr>
          <a:xfrm>
            <a:off x="2270239" y="3292704"/>
            <a:ext cx="764771" cy="1047404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20" b="1" dirty="0">
                <a:latin typeface="Candara" panose="020E0502030303020204" pitchFamily="34" charset="0"/>
              </a:rPr>
              <a:t>30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1694581" y="4307789"/>
            <a:ext cx="4031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i="1" dirty="0">
                <a:latin typeface="Candara" panose="020E0502030303020204" pitchFamily="34" charset="0"/>
              </a:rPr>
              <a:t>2017</a:t>
            </a:r>
          </a:p>
        </p:txBody>
      </p:sp>
      <p:sp>
        <p:nvSpPr>
          <p:cNvPr id="14" name="CuadroTexto 13"/>
          <p:cNvSpPr txBox="1"/>
          <p:nvPr/>
        </p:nvSpPr>
        <p:spPr>
          <a:xfrm>
            <a:off x="2471822" y="4310032"/>
            <a:ext cx="403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00" b="1" i="1" dirty="0">
                <a:latin typeface="Candara" panose="020E0502030303020204" pitchFamily="34" charset="0"/>
              </a:rPr>
              <a:t>2020</a:t>
            </a:r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/>
          </p:nvPr>
        </p:nvGraphicFramePr>
        <p:xfrm>
          <a:off x="6384227" y="4028005"/>
          <a:ext cx="2148842" cy="857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9062"/>
                <a:gridCol w="684890"/>
                <a:gridCol w="684890"/>
              </a:tblGrid>
              <a:tr h="17145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000" b="1" u="none" strike="noStrike" dirty="0">
                          <a:effectLst/>
                        </a:rPr>
                        <a:t>Programas</a:t>
                      </a:r>
                      <a:endParaRPr lang="es-E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71450">
                <a:tc>
                  <a:txBody>
                    <a:bodyPr/>
                    <a:lstStyle/>
                    <a:p>
                      <a:pPr algn="ctr" fontAlgn="b"/>
                      <a:endParaRPr lang="es-E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>
                          <a:effectLst/>
                        </a:rPr>
                        <a:t>2017</a:t>
                      </a:r>
                      <a:endParaRPr lang="es-E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>
                          <a:effectLst/>
                        </a:rPr>
                        <a:t>2020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>
                          <a:effectLst/>
                        </a:rPr>
                        <a:t>Total</a:t>
                      </a:r>
                      <a:endParaRPr lang="es-E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47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56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En</a:t>
                      </a:r>
                      <a:r>
                        <a:rPr lang="es-ES" sz="1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Región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>
                          <a:effectLst/>
                        </a:rPr>
                        <a:t>9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29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>
                          <a:effectLst/>
                        </a:rPr>
                        <a:t>R/T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19%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52%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</a:tr>
            </a:tbl>
          </a:graphicData>
        </a:graphic>
      </p:graphicFrame>
      <p:graphicFrame>
        <p:nvGraphicFramePr>
          <p:cNvPr id="15" name="Tabla 14"/>
          <p:cNvGraphicFramePr>
            <a:graphicFrameLocks noGrp="1"/>
          </p:cNvGraphicFramePr>
          <p:nvPr>
            <p:extLst/>
          </p:nvPr>
        </p:nvGraphicFramePr>
        <p:xfrm>
          <a:off x="3948778" y="4060094"/>
          <a:ext cx="2229891" cy="857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3297"/>
                <a:gridCol w="743297"/>
                <a:gridCol w="743297"/>
              </a:tblGrid>
              <a:tr h="171450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000" b="1" u="none" strike="noStrike" dirty="0">
                          <a:effectLst/>
                        </a:rPr>
                        <a:t>Matrícula</a:t>
                      </a:r>
                      <a:endParaRPr lang="es-ES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171450">
                <a:tc>
                  <a:txBody>
                    <a:bodyPr/>
                    <a:lstStyle/>
                    <a:p>
                      <a:pPr algn="ctr" fontAlgn="b"/>
                      <a:endParaRPr lang="es-E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2018</a:t>
                      </a:r>
                      <a:r>
                        <a:rPr lang="es-ES" sz="1000" u="none" strike="noStrike" baseline="0" dirty="0" smtClean="0">
                          <a:effectLst/>
                        </a:rPr>
                        <a:t> II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2021</a:t>
                      </a:r>
                      <a:r>
                        <a:rPr lang="es-ES" sz="1000" u="none" strike="noStrike" baseline="0" dirty="0" smtClean="0">
                          <a:effectLst/>
                        </a:rPr>
                        <a:t> I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>
                          <a:effectLst/>
                        </a:rPr>
                        <a:t>Total</a:t>
                      </a:r>
                      <a:endParaRPr lang="es-E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23909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27.265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En Región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724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4.000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>
                          <a:effectLst/>
                        </a:rPr>
                        <a:t>R/T</a:t>
                      </a:r>
                      <a:endParaRPr lang="es-E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>
                          <a:effectLst/>
                        </a:rPr>
                        <a:t>3%</a:t>
                      </a:r>
                      <a:endParaRPr lang="es-ES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000" u="none" strike="noStrike" dirty="0" smtClean="0">
                          <a:effectLst/>
                        </a:rPr>
                        <a:t>15%</a:t>
                      </a:r>
                      <a:endParaRPr lang="es-ES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573" marR="8573" marT="8573" marB="0" anchor="ctr"/>
                </a:tc>
              </a:tr>
            </a:tbl>
          </a:graphicData>
        </a:graphic>
      </p:graphicFrame>
      <p:sp>
        <p:nvSpPr>
          <p:cNvPr id="17" name="CuadroTexto 16"/>
          <p:cNvSpPr txBox="1"/>
          <p:nvPr/>
        </p:nvSpPr>
        <p:spPr>
          <a:xfrm>
            <a:off x="4747544" y="3295989"/>
            <a:ext cx="3690850" cy="3831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45" dirty="0"/>
              <a:t>Del 52% de programas en región, solo se apertura hasta 15 cohortes semestrales (19%). </a:t>
            </a:r>
          </a:p>
        </p:txBody>
      </p:sp>
      <p:graphicFrame>
        <p:nvGraphicFramePr>
          <p:cNvPr id="16" name="3 Marcador de contenido"/>
          <p:cNvGraphicFramePr>
            <a:graphicFrameLocks/>
          </p:cNvGraphicFramePr>
          <p:nvPr>
            <p:extLst/>
          </p:nvPr>
        </p:nvGraphicFramePr>
        <p:xfrm>
          <a:off x="4273717" y="1171640"/>
          <a:ext cx="4164677" cy="1975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8" name="CuadroTexto 17"/>
          <p:cNvSpPr txBox="1"/>
          <p:nvPr/>
        </p:nvSpPr>
        <p:spPr>
          <a:xfrm>
            <a:off x="669071" y="3442374"/>
            <a:ext cx="874916" cy="2585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080" b="1" i="1" dirty="0">
                <a:latin typeface="Candara" panose="020E0502030303020204" pitchFamily="34" charset="0"/>
              </a:rPr>
              <a:t>En Región</a:t>
            </a:r>
          </a:p>
        </p:txBody>
      </p:sp>
    </p:spTree>
    <p:extLst>
      <p:ext uri="{BB962C8B-B14F-4D97-AF65-F5344CB8AC3E}">
        <p14:creationId xmlns:p14="http://schemas.microsoft.com/office/powerpoint/2010/main" val="282451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s-ES" sz="2800" dirty="0" smtClean="0"/>
              <a:t>Procesos académicos de calidad</a:t>
            </a:r>
            <a:endParaRPr lang="es-ES" sz="2800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605136" y="996532"/>
            <a:ext cx="3794483" cy="330036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pPr algn="just"/>
            <a:r>
              <a:rPr lang="es-ES" sz="1440" i="0" dirty="0">
                <a:solidFill>
                  <a:schemeClr val="tx1"/>
                </a:solidFill>
                <a:effectLst/>
              </a:rPr>
              <a:t>CARACTERIZACIÓN DE DOCENTES EN SUÁN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</a:rPr>
              <a:t>49 docentes; 8 TCO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</a:rPr>
              <a:t>Relación TCO: Estudiante </a:t>
            </a:r>
            <a:r>
              <a:rPr lang="es-ES" sz="1260" b="0" i="0" dirty="0">
                <a:solidFill>
                  <a:schemeClr val="tx1"/>
                </a:solidFill>
                <a:effectLst/>
                <a:sym typeface="Wingdings"/>
              </a:rPr>
              <a:t>55</a:t>
            </a:r>
          </a:p>
          <a:p>
            <a:pPr algn="just"/>
            <a:endParaRPr lang="es-ES" sz="720" b="0" i="0" dirty="0">
              <a:solidFill>
                <a:schemeClr val="tx1"/>
              </a:solidFill>
              <a:effectLst/>
              <a:sym typeface="Wingdings"/>
            </a:endParaRPr>
          </a:p>
          <a:p>
            <a:pPr algn="just"/>
            <a:r>
              <a:rPr lang="es-ES" sz="1440" i="0" dirty="0">
                <a:solidFill>
                  <a:schemeClr val="tx1"/>
                </a:solidFill>
                <a:effectLst/>
                <a:sym typeface="Wingdings"/>
              </a:rPr>
              <a:t>OFERTA ACADÉMICA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  <a:sym typeface="Wingdings"/>
              </a:rPr>
              <a:t>9 Programas activos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  <a:sym typeface="Wingdings"/>
              </a:rPr>
              <a:t>2 Aprobados, no activos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  <a:sym typeface="Wingdings"/>
              </a:rPr>
              <a:t>3 En trámite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260" b="0" i="0" dirty="0">
                <a:solidFill>
                  <a:schemeClr val="tx1"/>
                </a:solidFill>
                <a:effectLst/>
                <a:sym typeface="Wingdings"/>
              </a:rPr>
              <a:t>1 Por iniciar trámite </a:t>
            </a:r>
          </a:p>
          <a:p>
            <a:pPr algn="just"/>
            <a:endParaRPr lang="es-ES" sz="1440" b="0" i="0" dirty="0">
              <a:solidFill>
                <a:schemeClr val="tx1"/>
              </a:solidFill>
              <a:effectLst/>
              <a:sym typeface="Wingdings"/>
            </a:endParaRPr>
          </a:p>
          <a:p>
            <a:pPr algn="just"/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algn="just"/>
            <a:endParaRPr lang="es-ES" sz="1440" b="0" i="0" dirty="0">
              <a:solidFill>
                <a:schemeClr val="tx1"/>
              </a:solidFill>
              <a:effectLst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69178" y="2788212"/>
            <a:ext cx="3571527" cy="211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0"/>
              </a:spcBef>
            </a:pPr>
            <a:r>
              <a:rPr lang="es-ES" sz="1440" b="1" dirty="0">
                <a:latin typeface="Candara"/>
                <a:ea typeface="+mj-ea"/>
                <a:cs typeface="Candara"/>
                <a:sym typeface="Wingdings"/>
              </a:rPr>
              <a:t>MEDIOS EDUCATIVOS</a:t>
            </a:r>
          </a:p>
          <a:p>
            <a:pPr marL="257175" indent="-257175" algn="just">
              <a:spcBef>
                <a:spcPct val="0"/>
              </a:spcBef>
              <a:buFont typeface="Arial"/>
              <a:buChar char="•"/>
            </a:pPr>
            <a:r>
              <a:rPr lang="es-ES" sz="1260" dirty="0">
                <a:latin typeface="Candara"/>
                <a:ea typeface="+mj-ea"/>
                <a:cs typeface="Candara"/>
                <a:sym typeface="Wingdings"/>
              </a:rPr>
              <a:t>1 Sala de informática en funcionamiento, otra en adecuación</a:t>
            </a:r>
          </a:p>
          <a:p>
            <a:pPr marL="257175" indent="-257175" algn="just">
              <a:spcBef>
                <a:spcPct val="0"/>
              </a:spcBef>
              <a:buFont typeface="Arial"/>
              <a:buChar char="•"/>
            </a:pPr>
            <a:r>
              <a:rPr lang="es-ES" sz="1260" dirty="0">
                <a:latin typeface="Candara"/>
                <a:ea typeface="+mj-ea"/>
                <a:cs typeface="Candara"/>
                <a:sym typeface="Wingdings"/>
              </a:rPr>
              <a:t>1 Taller de expresión gráfica</a:t>
            </a:r>
          </a:p>
          <a:p>
            <a:pPr marL="257175" indent="-257175" algn="just">
              <a:spcBef>
                <a:spcPct val="0"/>
              </a:spcBef>
              <a:buFont typeface="Arial"/>
              <a:buChar char="•"/>
            </a:pPr>
            <a:r>
              <a:rPr lang="es-ES" sz="1260" dirty="0">
                <a:latin typeface="Candara"/>
                <a:ea typeface="+mj-ea"/>
                <a:cs typeface="Candara"/>
                <a:sym typeface="Wingdings"/>
              </a:rPr>
              <a:t>2 audiovisuales</a:t>
            </a:r>
          </a:p>
          <a:p>
            <a:pPr marL="257175" indent="-257175" algn="just">
              <a:spcBef>
                <a:spcPct val="0"/>
              </a:spcBef>
              <a:buFont typeface="Arial"/>
              <a:buChar char="•"/>
            </a:pPr>
            <a:r>
              <a:rPr lang="es-ES" sz="1260" dirty="0">
                <a:latin typeface="Candara"/>
                <a:ea typeface="+mj-ea"/>
                <a:cs typeface="Candara"/>
                <a:sym typeface="Wingdings"/>
              </a:rPr>
              <a:t>1 Biblioteca en adecuación</a:t>
            </a:r>
          </a:p>
          <a:p>
            <a:pPr marL="257175" indent="-257175" algn="just">
              <a:spcBef>
                <a:spcPct val="0"/>
              </a:spcBef>
              <a:buFont typeface="Arial"/>
              <a:buChar char="•"/>
            </a:pPr>
            <a:r>
              <a:rPr lang="es-ES" sz="1260" dirty="0">
                <a:latin typeface="Candara"/>
                <a:ea typeface="+mj-ea"/>
                <a:cs typeface="Candara"/>
                <a:sym typeface="Wingdings"/>
              </a:rPr>
              <a:t>Laboratorio de Nutrición y Dietética proyectado</a:t>
            </a:r>
          </a:p>
          <a:p>
            <a:pPr marL="257175" indent="-257175" algn="just">
              <a:spcBef>
                <a:spcPct val="0"/>
              </a:spcBef>
              <a:buFont typeface="Arial"/>
              <a:buChar char="•"/>
            </a:pPr>
            <a:endParaRPr lang="es-ES" sz="1440" dirty="0">
              <a:latin typeface="Candara"/>
              <a:ea typeface="+mj-ea"/>
              <a:cs typeface="Candara"/>
              <a:sym typeface="Wingdings"/>
            </a:endParaRPr>
          </a:p>
          <a:p>
            <a:pPr lvl="0" algn="just">
              <a:spcBef>
                <a:spcPct val="0"/>
              </a:spcBef>
            </a:pPr>
            <a:endParaRPr lang="es-ES" sz="1440" dirty="0">
              <a:latin typeface="Candara"/>
              <a:ea typeface="+mj-ea"/>
              <a:cs typeface="Candara"/>
              <a:sym typeface="Wingdings"/>
            </a:endParaRPr>
          </a:p>
        </p:txBody>
      </p:sp>
      <p:graphicFrame>
        <p:nvGraphicFramePr>
          <p:cNvPr id="8" name="Gráfico 7"/>
          <p:cNvGraphicFramePr/>
          <p:nvPr>
            <p:extLst/>
          </p:nvPr>
        </p:nvGraphicFramePr>
        <p:xfrm>
          <a:off x="4470429" y="1431603"/>
          <a:ext cx="4302262" cy="3136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Rectángulo 10"/>
          <p:cNvSpPr/>
          <p:nvPr/>
        </p:nvSpPr>
        <p:spPr>
          <a:xfrm>
            <a:off x="569178" y="4450205"/>
            <a:ext cx="3571527" cy="8956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just">
              <a:spcBef>
                <a:spcPct val="0"/>
              </a:spcBef>
            </a:pPr>
            <a:r>
              <a:rPr lang="es-ES" sz="1440" b="1" dirty="0">
                <a:latin typeface="Candara"/>
                <a:ea typeface="+mj-ea"/>
                <a:cs typeface="Candara"/>
                <a:sym typeface="Wingdings"/>
              </a:rPr>
              <a:t>PROYECTOS ESTRATÉGICOS</a:t>
            </a:r>
          </a:p>
          <a:p>
            <a:pPr marL="257175" indent="-257175" algn="just">
              <a:spcBef>
                <a:spcPct val="0"/>
              </a:spcBef>
              <a:buFont typeface="Arial"/>
              <a:buChar char="•"/>
            </a:pPr>
            <a:r>
              <a:rPr lang="es-ES" sz="1260" dirty="0">
                <a:latin typeface="Candara"/>
                <a:ea typeface="+mj-ea"/>
                <a:cs typeface="Candara"/>
                <a:sym typeface="Wingdings"/>
              </a:rPr>
              <a:t>Bilingüismo</a:t>
            </a:r>
          </a:p>
          <a:p>
            <a:pPr marL="257175" indent="-257175" algn="just">
              <a:spcBef>
                <a:spcPct val="0"/>
              </a:spcBef>
              <a:buFont typeface="Arial"/>
              <a:buChar char="•"/>
            </a:pPr>
            <a:r>
              <a:rPr lang="es-ES" sz="1260" dirty="0">
                <a:latin typeface="Candara"/>
                <a:ea typeface="+mj-ea"/>
                <a:cs typeface="Candara"/>
                <a:sym typeface="Wingdings"/>
              </a:rPr>
              <a:t>Modelo de articulación por ciclos propedéuticos</a:t>
            </a:r>
          </a:p>
        </p:txBody>
      </p:sp>
    </p:spTree>
    <p:extLst>
      <p:ext uri="{BB962C8B-B14F-4D97-AF65-F5344CB8AC3E}">
        <p14:creationId xmlns:p14="http://schemas.microsoft.com/office/powerpoint/2010/main" val="17467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135449"/>
            <a:ext cx="3451350" cy="342622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s-ES" sz="2800" dirty="0" smtClean="0"/>
              <a:t>Bienestar Universitario</a:t>
            </a:r>
            <a:endParaRPr lang="es-ES" sz="2800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737657" y="1068375"/>
            <a:ext cx="3007656" cy="330036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</a:rPr>
              <a:t>150 almuerzos subsidiados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60 estudiantes beneficiados de jóvenes en acción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Orientación psicopedagógica permanente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Consultorio médico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Caracterización estudiantil programada para el 20 de marzo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Escuela de Padres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Desarrollo de organización estudiantil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Grupo de danza y talleres de música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Centro de copiado y papelería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Cafetería y máquinas dispensadoras</a:t>
            </a:r>
          </a:p>
          <a:p>
            <a:pPr algn="just"/>
            <a:endParaRPr lang="es-ES" sz="1440" b="0" i="0" dirty="0">
              <a:solidFill>
                <a:schemeClr val="tx1"/>
              </a:solidFill>
              <a:effectLst/>
              <a:sym typeface="Wingdings"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algn="just"/>
            <a:endParaRPr lang="es-ES" sz="1440" b="0" i="0" dirty="0">
              <a:solidFill>
                <a:schemeClr val="tx1"/>
              </a:solidFill>
              <a:effectLst/>
            </a:endParaRPr>
          </a:p>
        </p:txBody>
      </p:sp>
      <p:pic>
        <p:nvPicPr>
          <p:cNvPr id="4" name="Imagen 3" descr="IMG-20171012-WA00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05" y="478071"/>
            <a:ext cx="4055270" cy="2283053"/>
          </a:xfrm>
          <a:prstGeom prst="rect">
            <a:avLst/>
          </a:prstGeom>
        </p:spPr>
      </p:pic>
      <p:pic>
        <p:nvPicPr>
          <p:cNvPr id="5" name="Imagen 4" descr="28795488_2078904909012496_6823012316782980456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105" y="2885431"/>
            <a:ext cx="4055270" cy="2281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431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6292"/>
            <a:ext cx="4899150" cy="342622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s-ES" sz="2800" dirty="0" smtClean="0"/>
              <a:t>Investigación y Proyección Social</a:t>
            </a:r>
            <a:endParaRPr lang="es-ES" sz="2800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705672" y="2141564"/>
            <a:ext cx="4480779" cy="3300365"/>
          </a:xfrm>
          <a:prstGeom prst="rect">
            <a:avLst/>
          </a:prstGeom>
        </p:spPr>
        <p:txBody>
          <a:bodyPr/>
          <a:lstStyle>
            <a:lvl1pPr algn="l" defTabSz="457200" rtl="0" eaLnBrk="1" latinLnBrk="0" hangingPunct="1">
              <a:spcBef>
                <a:spcPct val="0"/>
              </a:spcBef>
              <a:buNone/>
              <a:defRPr sz="2400" b="1" i="1" kern="1200">
                <a:solidFill>
                  <a:srgbClr val="000090"/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  <a:latin typeface="Candara"/>
                <a:ea typeface="+mj-ea"/>
                <a:cs typeface="Candara"/>
              </a:defRPr>
            </a:lvl1pPr>
          </a:lstStyle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</a:rPr>
              <a:t>21 Convenios suscritos con las Alcaldías Municipales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</a:rPr>
              <a:t>Preparación de estudiantes para Pruebas Saber 11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Diplomado para madres comunitarias en alianza con el ICBF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Articulación con Escuelas Normales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Cursos Libres de Inglés para adultos y niños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Coordinador de investigaciones</a:t>
            </a:r>
          </a:p>
          <a:p>
            <a:pPr marL="257175" indent="-257175" algn="just">
              <a:buFont typeface="Arial"/>
              <a:buChar char="•"/>
            </a:pPr>
            <a:r>
              <a:rPr lang="es-ES" sz="1440" b="0" i="0" dirty="0">
                <a:solidFill>
                  <a:schemeClr val="tx1"/>
                </a:solidFill>
                <a:effectLst/>
                <a:sym typeface="Wingdings"/>
              </a:rPr>
              <a:t>Seminario con docentes sobre el sistema de investigación de la Universidad del Atlántico programado para el 23 de marzo</a:t>
            </a: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  <a:sym typeface="Wingdings"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  <a:sym typeface="Wingdings"/>
            </a:endParaRPr>
          </a:p>
          <a:p>
            <a:pPr algn="just"/>
            <a:endParaRPr lang="es-ES" sz="1440" b="0" i="0" dirty="0">
              <a:solidFill>
                <a:schemeClr val="tx1"/>
              </a:solidFill>
              <a:effectLst/>
              <a:sym typeface="Wingdings"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marL="257175" indent="-257175" algn="just">
              <a:buFont typeface="Arial"/>
              <a:buChar char="•"/>
            </a:pPr>
            <a:endParaRPr lang="es-ES" sz="1440" b="0" i="0" dirty="0">
              <a:solidFill>
                <a:schemeClr val="tx1"/>
              </a:solidFill>
              <a:effectLst/>
            </a:endParaRPr>
          </a:p>
          <a:p>
            <a:pPr algn="just"/>
            <a:endParaRPr lang="es-ES" sz="1440" b="0" i="0" dirty="0">
              <a:solidFill>
                <a:schemeClr val="tx1"/>
              </a:solidFill>
              <a:effectLst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417959" y="1060671"/>
            <a:ext cx="1631633" cy="13388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620" dirty="0"/>
              <a:t>Desarrollo de capacidades para conformación de comunidad científica 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534611" y="1045110"/>
            <a:ext cx="1759511" cy="13388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620" dirty="0"/>
              <a:t>Investigación aplicada que responde a problemáticas de la Región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774502" y="977571"/>
            <a:ext cx="1913234" cy="14219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1440" dirty="0"/>
              <a:t>Proyectos de alto impacto social en concurrencia con actores del orden nacional, </a:t>
            </a:r>
            <a:r>
              <a:rPr lang="es-ES" sz="1440" dirty="0" err="1"/>
              <a:t>dptal</a:t>
            </a:r>
            <a:r>
              <a:rPr lang="es-ES" sz="1440" dirty="0"/>
              <a:t> y municipal</a:t>
            </a:r>
          </a:p>
        </p:txBody>
      </p:sp>
      <p:graphicFrame>
        <p:nvGraphicFramePr>
          <p:cNvPr id="7" name="Tabla 6"/>
          <p:cNvGraphicFramePr>
            <a:graphicFrameLocks noGrp="1"/>
          </p:cNvGraphicFramePr>
          <p:nvPr>
            <p:extLst/>
          </p:nvPr>
        </p:nvGraphicFramePr>
        <p:xfrm>
          <a:off x="5542593" y="2616479"/>
          <a:ext cx="2873890" cy="258016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41616"/>
                <a:gridCol w="1932274"/>
              </a:tblGrid>
              <a:tr h="263519">
                <a:tc>
                  <a:txBody>
                    <a:bodyPr/>
                    <a:lstStyle/>
                    <a:p>
                      <a:pPr algn="ctr" fontAlgn="ctr"/>
                      <a:endParaRPr lang="es-CO" sz="600" b="1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es-CO" sz="1000" b="1" u="none" strike="noStrike" dirty="0" smtClean="0">
                          <a:effectLst/>
                        </a:rPr>
                        <a:t>Municipio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s-CO" sz="500" b="1" u="none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es-CO" sz="1000" b="1" u="none" strike="noStrike" dirty="0" smtClean="0">
                          <a:effectLst/>
                        </a:rPr>
                        <a:t>Estrategia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  <a:tr h="313182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Manatí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>
                          <a:effectLst/>
                        </a:rPr>
                        <a:t>Pago de arriendo a estudiantes matriculados</a:t>
                      </a:r>
                      <a:endParaRPr lang="es-CO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>
                          <a:effectLst/>
                        </a:rPr>
                        <a:t>Palmar de Varela</a:t>
                      </a:r>
                      <a:endParaRPr lang="es-CO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 smtClean="0">
                          <a:effectLst/>
                        </a:rPr>
                        <a:t>Subsidio </a:t>
                      </a:r>
                      <a:r>
                        <a:rPr lang="es-CO" sz="1000" u="none" strike="noStrike" dirty="0">
                          <a:effectLst/>
                        </a:rPr>
                        <a:t>a transporte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>
                          <a:effectLst/>
                        </a:rPr>
                        <a:t>Ponedera</a:t>
                      </a:r>
                      <a:endParaRPr lang="es-CO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 smtClean="0">
                          <a:effectLst/>
                        </a:rPr>
                        <a:t>Subsidio </a:t>
                      </a:r>
                      <a:r>
                        <a:rPr lang="es-CO" sz="1000" u="none" strike="noStrike" dirty="0">
                          <a:effectLst/>
                        </a:rPr>
                        <a:t>a transporte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  <a:tr h="313182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>
                          <a:effectLst/>
                        </a:rPr>
                        <a:t>Santa Lucia</a:t>
                      </a:r>
                      <a:endParaRPr lang="es-CO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>
                          <a:effectLst/>
                        </a:rPr>
                        <a:t>Transporte a través de bus de la Alcaldía</a:t>
                      </a:r>
                      <a:endParaRPr lang="es-CO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>
                          <a:effectLst/>
                        </a:rPr>
                        <a:t>El Piñon</a:t>
                      </a:r>
                      <a:endParaRPr lang="es-CO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Pago de matrícula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  <a:tr h="19265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Ponedera</a:t>
                      </a:r>
                      <a:endParaRPr lang="es-CO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000" u="none" strike="noStrike" dirty="0" smtClean="0">
                          <a:effectLst/>
                        </a:rPr>
                        <a:t>Pago de matrícula</a:t>
                      </a:r>
                      <a:endParaRPr lang="es-CO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1430" marR="11430" marT="11430" marB="0" anchor="ctr"/>
                </a:tc>
              </a:tr>
              <a:tr h="165653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Zapayán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Pago de matrícula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  <a:tr h="32004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San Estanislao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Vivienda y </a:t>
                      </a:r>
                      <a:r>
                        <a:rPr lang="es-CO" sz="1000" u="none" strike="noStrike" dirty="0" smtClean="0">
                          <a:effectLst/>
                        </a:rPr>
                        <a:t>manutención </a:t>
                      </a:r>
                      <a:r>
                        <a:rPr lang="es-CO" sz="1000" u="none" strike="noStrike" dirty="0">
                          <a:effectLst/>
                        </a:rPr>
                        <a:t>durante el periodo de estudio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  <a:tr h="17145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>
                          <a:effectLst/>
                        </a:rPr>
                        <a:t>Zapayán</a:t>
                      </a:r>
                      <a:endParaRPr lang="es-CO" sz="10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Pago de matrícula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  <a:tr h="32004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Campo de la Cruz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000" u="none" strike="noStrike" dirty="0">
                          <a:effectLst/>
                        </a:rPr>
                        <a:t>Proyecto de bilingüismo para Instituciones Educativas</a:t>
                      </a:r>
                      <a:endParaRPr lang="es-CO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1430" marR="11430" marT="1143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3595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325" y="213689"/>
            <a:ext cx="4822950" cy="342622"/>
          </a:xfrm>
        </p:spPr>
        <p:txBody>
          <a:bodyPr>
            <a:normAutofit fontScale="90000"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s-ES" dirty="0" smtClean="0"/>
              <a:t>Alianzas para garantizar su impacto regional y su sostenibilidad</a:t>
            </a:r>
            <a:endParaRPr lang="es-ES" dirty="0"/>
          </a:p>
        </p:txBody>
      </p:sp>
      <p:graphicFrame>
        <p:nvGraphicFramePr>
          <p:cNvPr id="9" name="Diagrama 8"/>
          <p:cNvGraphicFramePr/>
          <p:nvPr>
            <p:extLst/>
          </p:nvPr>
        </p:nvGraphicFramePr>
        <p:xfrm>
          <a:off x="1754258" y="1269725"/>
          <a:ext cx="5486400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892382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989</TotalTime>
  <Words>2869</Words>
  <Application>Microsoft Office PowerPoint</Application>
  <PresentationFormat>Presentación en pantalla (16:10)</PresentationFormat>
  <Paragraphs>382</Paragraphs>
  <Slides>23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Arial</vt:lpstr>
      <vt:lpstr>Calibri</vt:lpstr>
      <vt:lpstr>Candara</vt:lpstr>
      <vt:lpstr>Open Sans</vt:lpstr>
      <vt:lpstr>Tahoma</vt:lpstr>
      <vt:lpstr>Wingdings</vt:lpstr>
      <vt:lpstr>Tema de Office</vt:lpstr>
      <vt:lpstr>Presentación de PowerPoint</vt:lpstr>
      <vt:lpstr>¿Contribuye la Regionalización de la Educación Superior a la movilidad social?</vt:lpstr>
      <vt:lpstr>Presentación de PowerPoint</vt:lpstr>
      <vt:lpstr>Presentación de PowerPoint</vt:lpstr>
      <vt:lpstr>Proyección Poblacional de la Universidad del Atlántico a 2020 con 5000 estudiantes en Región</vt:lpstr>
      <vt:lpstr>¿Qué es regionalización para la Universidad del Atlántico?  ¿Cuáles son sus antecedentes y hacia donde vamos?</vt:lpstr>
      <vt:lpstr>POLÍTICA DE REGIONALIZACIÓN DE LA UNIVERSIDAD DEL ATLÁNTICO</vt:lpstr>
      <vt:lpstr>Presentación de PowerPoint</vt:lpstr>
      <vt:lpstr>Antecedentes Regionalización en la Universidad del Atlántico</vt:lpstr>
      <vt:lpstr>Transición de CERES a Sedes en el marco del fortalecimiento de la Política de Regionalización</vt:lpstr>
      <vt:lpstr>Presentación de PowerPoint</vt:lpstr>
      <vt:lpstr>Presentación de PowerPoint</vt:lpstr>
      <vt:lpstr>Presentación de PowerPoint</vt:lpstr>
      <vt:lpstr>Como vamos en SAN ANDRÉS y VALLEDUPAR</vt:lpstr>
      <vt:lpstr>Lecciones aprendidas y buenas prácticas</vt:lpstr>
      <vt:lpstr>La Universidad cumple con el marco legal establecido</vt:lpstr>
      <vt:lpstr>Presentación de PowerPoint</vt:lpstr>
      <vt:lpstr>Presentación de PowerPoint</vt:lpstr>
      <vt:lpstr>Impacto en la oferta académica de la Universidad  </vt:lpstr>
      <vt:lpstr>Procesos académicos de calidad</vt:lpstr>
      <vt:lpstr>Bienestar Universitario</vt:lpstr>
      <vt:lpstr>Investigación y Proyección Social</vt:lpstr>
      <vt:lpstr>Alianzas para garantizar su impacto regional y su sostenibilidad</vt:lpstr>
    </vt:vector>
  </TitlesOfParts>
  <Company>UA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Kely Suescun</dc:creator>
  <cp:lastModifiedBy>EVENTOS</cp:lastModifiedBy>
  <cp:revision>66</cp:revision>
  <dcterms:created xsi:type="dcterms:W3CDTF">2015-08-10T20:10:45Z</dcterms:created>
  <dcterms:modified xsi:type="dcterms:W3CDTF">2018-04-12T13:27:03Z</dcterms:modified>
</cp:coreProperties>
</file>